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7" r:id="rId1"/>
  </p:sldMasterIdLst>
  <p:sldIdLst>
    <p:sldId id="256" r:id="rId2"/>
    <p:sldId id="257" r:id="rId3"/>
    <p:sldId id="284" r:id="rId4"/>
    <p:sldId id="285" r:id="rId5"/>
    <p:sldId id="258" r:id="rId6"/>
    <p:sldId id="450" r:id="rId7"/>
    <p:sldId id="437" r:id="rId8"/>
    <p:sldId id="275" r:id="rId9"/>
    <p:sldId id="438" r:id="rId10"/>
    <p:sldId id="261" r:id="rId11"/>
    <p:sldId id="451" r:id="rId12"/>
    <p:sldId id="452" r:id="rId13"/>
    <p:sldId id="453" r:id="rId14"/>
    <p:sldId id="259" r:id="rId15"/>
    <p:sldId id="266" r:id="rId16"/>
    <p:sldId id="267" r:id="rId17"/>
    <p:sldId id="268" r:id="rId18"/>
    <p:sldId id="270" r:id="rId19"/>
    <p:sldId id="272" r:id="rId20"/>
    <p:sldId id="260" r:id="rId21"/>
    <p:sldId id="269" r:id="rId22"/>
    <p:sldId id="454" r:id="rId23"/>
    <p:sldId id="262" r:id="rId24"/>
    <p:sldId id="295" r:id="rId25"/>
    <p:sldId id="296" r:id="rId26"/>
    <p:sldId id="297" r:id="rId27"/>
    <p:sldId id="263" r:id="rId28"/>
    <p:sldId id="300" r:id="rId29"/>
    <p:sldId id="292" r:id="rId30"/>
    <p:sldId id="277" r:id="rId31"/>
    <p:sldId id="299" r:id="rId32"/>
    <p:sldId id="264" r:id="rId33"/>
    <p:sldId id="301" r:id="rId34"/>
    <p:sldId id="278" r:id="rId35"/>
    <p:sldId id="298" r:id="rId36"/>
    <p:sldId id="280" r:id="rId37"/>
    <p:sldId id="279" r:id="rId38"/>
    <p:sldId id="281" r:id="rId39"/>
    <p:sldId id="294" r:id="rId40"/>
    <p:sldId id="282" r:id="rId41"/>
    <p:sldId id="409" r:id="rId42"/>
    <p:sldId id="422" r:id="rId43"/>
    <p:sldId id="410" r:id="rId44"/>
    <p:sldId id="411" r:id="rId45"/>
    <p:sldId id="412" r:id="rId46"/>
    <p:sldId id="423" r:id="rId47"/>
    <p:sldId id="424" r:id="rId48"/>
    <p:sldId id="293" r:id="rId49"/>
    <p:sldId id="288" r:id="rId50"/>
    <p:sldId id="287" r:id="rId51"/>
    <p:sldId id="289" r:id="rId52"/>
    <p:sldId id="290" r:id="rId53"/>
    <p:sldId id="406" r:id="rId54"/>
    <p:sldId id="405" r:id="rId55"/>
    <p:sldId id="407" r:id="rId56"/>
    <p:sldId id="408" r:id="rId57"/>
    <p:sldId id="291" r:id="rId58"/>
    <p:sldId id="302" r:id="rId59"/>
    <p:sldId id="303" r:id="rId60"/>
    <p:sldId id="304" r:id="rId61"/>
    <p:sldId id="403" r:id="rId62"/>
    <p:sldId id="414" r:id="rId63"/>
    <p:sldId id="425" r:id="rId64"/>
    <p:sldId id="448" r:id="rId65"/>
    <p:sldId id="415" r:id="rId66"/>
    <p:sldId id="413" r:id="rId67"/>
    <p:sldId id="418" r:id="rId68"/>
    <p:sldId id="419" r:id="rId69"/>
    <p:sldId id="426" r:id="rId70"/>
    <p:sldId id="420" r:id="rId71"/>
    <p:sldId id="432" r:id="rId72"/>
    <p:sldId id="416" r:id="rId73"/>
    <p:sldId id="417" r:id="rId74"/>
    <p:sldId id="421" r:id="rId75"/>
    <p:sldId id="439" r:id="rId76"/>
    <p:sldId id="427" r:id="rId77"/>
    <p:sldId id="449" r:id="rId78"/>
    <p:sldId id="429" r:id="rId79"/>
    <p:sldId id="430" r:id="rId80"/>
    <p:sldId id="428" r:id="rId81"/>
    <p:sldId id="435" r:id="rId82"/>
    <p:sldId id="431" r:id="rId83"/>
    <p:sldId id="433" r:id="rId84"/>
    <p:sldId id="434" r:id="rId85"/>
    <p:sldId id="436" r:id="rId86"/>
    <p:sldId id="443" r:id="rId87"/>
    <p:sldId id="444" r:id="rId88"/>
    <p:sldId id="440" r:id="rId89"/>
    <p:sldId id="441" r:id="rId90"/>
    <p:sldId id="442" r:id="rId91"/>
    <p:sldId id="445" r:id="rId92"/>
    <p:sldId id="44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E7BD1-1EC2-4911-A630-2ED2647733BB}" v="2" dt="2024-04-10T12:37:30.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sbran956@Gmail.com" userId="f3f32f6d06e1a7d3" providerId="LiveId" clId="{9E7E7BD1-1EC2-4911-A630-2ED2647733BB}"/>
    <pc:docChg chg="modSld">
      <pc:chgData name="Lewisbran956@Gmail.com" userId="f3f32f6d06e1a7d3" providerId="LiveId" clId="{9E7E7BD1-1EC2-4911-A630-2ED2647733BB}" dt="2024-04-10T12:37:30.940" v="1" actId="14100"/>
      <pc:docMkLst>
        <pc:docMk/>
      </pc:docMkLst>
      <pc:sldChg chg="modSp">
        <pc:chgData name="Lewisbran956@Gmail.com" userId="f3f32f6d06e1a7d3" providerId="LiveId" clId="{9E7E7BD1-1EC2-4911-A630-2ED2647733BB}" dt="2024-04-10T12:37:30.940" v="1" actId="14100"/>
        <pc:sldMkLst>
          <pc:docMk/>
          <pc:sldMk cId="1566414511" sldId="435"/>
        </pc:sldMkLst>
        <pc:picChg chg="mod">
          <ac:chgData name="Lewisbran956@Gmail.com" userId="f3f32f6d06e1a7d3" providerId="LiveId" clId="{9E7E7BD1-1EC2-4911-A630-2ED2647733BB}" dt="2024-04-10T12:37:30.940" v="1" actId="14100"/>
          <ac:picMkLst>
            <pc:docMk/>
            <pc:sldMk cId="1566414511" sldId="435"/>
            <ac:picMk id="5" creationId="{5B83E986-438B-E818-FE00-CA368A2D93A0}"/>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FA2839C-015C-4428-9792-6925485D6E84}" type="datetimeFigureOut">
              <a:rPr lang="en-US" smtClean="0"/>
              <a:t>4/5/2024</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88199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2355982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115888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6293328-453F-4F3F-B1D3-C0C6F6407EF6}"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4237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3340806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A2839C-015C-4428-9792-6925485D6E84}"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10239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A2839C-015C-4428-9792-6925485D6E84}"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1984245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2839C-015C-4428-9792-6925485D6E84}"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2177565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5FA2839C-015C-4428-9792-6925485D6E84}" type="datetimeFigureOut">
              <a:rPr lang="en-US" smtClean="0"/>
              <a:t>4/5/2024</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2111706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2839C-015C-4428-9792-6925485D6E84}"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394235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FA2839C-015C-4428-9792-6925485D6E84}" type="datetimeFigureOut">
              <a:rPr lang="en-US" smtClean="0"/>
              <a:t>4/5/2024</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93256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299191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A2839C-015C-4428-9792-6925485D6E84}"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7855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A2839C-015C-4428-9792-6925485D6E84}"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34852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2839C-015C-4428-9792-6925485D6E84}"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353760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151699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2839C-015C-4428-9792-6925485D6E84}"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93328-453F-4F3F-B1D3-C0C6F6407EF6}" type="slidenum">
              <a:rPr lang="en-US" smtClean="0"/>
              <a:t>‹#›</a:t>
            </a:fld>
            <a:endParaRPr lang="en-US"/>
          </a:p>
        </p:txBody>
      </p:sp>
    </p:spTree>
    <p:extLst>
      <p:ext uri="{BB962C8B-B14F-4D97-AF65-F5344CB8AC3E}">
        <p14:creationId xmlns:p14="http://schemas.microsoft.com/office/powerpoint/2010/main" val="30410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FA2839C-015C-4428-9792-6925485D6E84}" type="datetimeFigureOut">
              <a:rPr lang="en-US" smtClean="0"/>
              <a:t>4/5/2024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293328-453F-4F3F-B1D3-C0C6F6407EF6}" type="slidenum">
              <a:rPr lang="en-US" smtClean="0"/>
              <a:t>‹#›</a:t>
            </a:fld>
            <a:endParaRPr lang="en-US"/>
          </a:p>
        </p:txBody>
      </p:sp>
    </p:spTree>
    <p:extLst>
      <p:ext uri="{BB962C8B-B14F-4D97-AF65-F5344CB8AC3E}">
        <p14:creationId xmlns:p14="http://schemas.microsoft.com/office/powerpoint/2010/main" val="3459581878"/>
      </p:ext>
    </p:extLst>
  </p:cSld>
  <p:clrMap bg1="dk1" tx1="lt1" bg2="dk2"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YOPm4H2k81s?feature=oemb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7Mt_lAvDUsY?feature=oembe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JzlYBag-abc?feature=oembed"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https://www.youtube.com/embed/Id5AQc7sc_I?feature=oembed"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920F-9C38-ACF5-B108-2EA7FF53AE2C}"/>
              </a:ext>
            </a:extLst>
          </p:cNvPr>
          <p:cNvSpPr>
            <a:spLocks noGrp="1"/>
          </p:cNvSpPr>
          <p:nvPr>
            <p:ph type="ctrTitle"/>
          </p:nvPr>
        </p:nvSpPr>
        <p:spPr>
          <a:xfrm>
            <a:off x="584715" y="329321"/>
            <a:ext cx="10467599" cy="1525984"/>
          </a:xfrm>
        </p:spPr>
        <p:txBody>
          <a:bodyPr/>
          <a:lstStyle/>
          <a:p>
            <a:r>
              <a:rPr lang="en-US" dirty="0">
                <a:solidFill>
                  <a:srgbClr val="FF0000"/>
                </a:solidFill>
              </a:rPr>
              <a:t>The Great Depression</a:t>
            </a:r>
          </a:p>
        </p:txBody>
      </p:sp>
      <p:sp>
        <p:nvSpPr>
          <p:cNvPr id="3" name="Subtitle 2">
            <a:extLst>
              <a:ext uri="{FF2B5EF4-FFF2-40B4-BE49-F238E27FC236}">
                <a16:creationId xmlns:a16="http://schemas.microsoft.com/office/drawing/2014/main" id="{EBBE9D64-E8AA-E69B-60BA-28E975FC7893}"/>
              </a:ext>
            </a:extLst>
          </p:cNvPr>
          <p:cNvSpPr>
            <a:spLocks noGrp="1"/>
          </p:cNvSpPr>
          <p:nvPr>
            <p:ph type="subTitle" idx="1"/>
          </p:nvPr>
        </p:nvSpPr>
        <p:spPr>
          <a:xfrm>
            <a:off x="1371600" y="2054087"/>
            <a:ext cx="9448800" cy="4474592"/>
          </a:xfrm>
        </p:spPr>
        <p:txBody>
          <a:bodyPr>
            <a:noAutofit/>
          </a:bodyPr>
          <a:lstStyle/>
          <a:p>
            <a:r>
              <a:rPr lang="en-US" sz="1800" b="0" i="0" dirty="0">
                <a:solidFill>
                  <a:srgbClr val="FF0000"/>
                </a:solidFill>
                <a:effectLst/>
                <a:latin typeface="Times New Roman" panose="02020603050405020304" pitchFamily="18" charset="0"/>
                <a:cs typeface="Times New Roman" panose="02020603050405020304" pitchFamily="18" charset="0"/>
              </a:rPr>
              <a:t>SSUSH17 – Analyze the causes and consequences of the Great Depression.</a:t>
            </a:r>
          </a:p>
          <a:p>
            <a:pPr marL="457200" indent="-4572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Describe the causes, including overproduction, underconsumption, and stock market speculation that</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led to the stock market crash of 1929 and the Great Depression.</a:t>
            </a:r>
          </a:p>
          <a:p>
            <a:pPr marL="457200" indent="-4572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b. Explain factors (include over-farming and climate) that led to the Dust Bowl and the resulting</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movement and migration west.</a:t>
            </a:r>
          </a:p>
          <a:p>
            <a:pPr marL="457200" indent="-4572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c. Explain the social and political impact of widespread unemployment that resulted in developments</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such as Hoovervilles.</a:t>
            </a:r>
            <a:endParaRPr lang="en-US"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47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C7D9-A7A8-C25A-8375-259E15775949}"/>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Unemployment </a:t>
            </a:r>
          </a:p>
        </p:txBody>
      </p:sp>
      <p:sp>
        <p:nvSpPr>
          <p:cNvPr id="3" name="Content Placeholder 2">
            <a:extLst>
              <a:ext uri="{FF2B5EF4-FFF2-40B4-BE49-F238E27FC236}">
                <a16:creationId xmlns:a16="http://schemas.microsoft.com/office/drawing/2014/main" id="{C127669A-0D84-8B1A-AF41-09F1882A6834}"/>
              </a:ext>
            </a:extLst>
          </p:cNvPr>
          <p:cNvSpPr>
            <a:spLocks noGrp="1"/>
          </p:cNvSpPr>
          <p:nvPr>
            <p:ph idx="1"/>
          </p:nvPr>
        </p:nvSpPr>
        <p:spPr>
          <a:xfrm>
            <a:off x="677334" y="1881809"/>
            <a:ext cx="8596668" cy="4159553"/>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Two million homeless people migrated across the country.</a:t>
            </a:r>
          </a:p>
          <a:p>
            <a:r>
              <a:rPr lang="en-US" sz="2400" dirty="0">
                <a:solidFill>
                  <a:srgbClr val="FF0000"/>
                </a:solidFill>
                <a:latin typeface="Times New Roman" panose="02020603050405020304" pitchFamily="18" charset="0"/>
                <a:cs typeface="Times New Roman" panose="02020603050405020304" pitchFamily="18" charset="0"/>
              </a:rPr>
              <a:t>Twenty five  percent of the labor force was unemployed in the United States.</a:t>
            </a:r>
          </a:p>
          <a:p>
            <a:r>
              <a:rPr lang="en-US" sz="2400" dirty="0">
                <a:solidFill>
                  <a:srgbClr val="FF0000"/>
                </a:solidFill>
                <a:latin typeface="Times New Roman" panose="02020603050405020304" pitchFamily="18" charset="0"/>
                <a:cs typeface="Times New Roman" panose="02020603050405020304" pitchFamily="18" charset="0"/>
              </a:rPr>
              <a:t>Women and Minorities were affected the most.</a:t>
            </a:r>
          </a:p>
          <a:p>
            <a:r>
              <a:rPr lang="en-US" sz="2400" dirty="0">
                <a:solidFill>
                  <a:srgbClr val="FF0000"/>
                </a:solidFill>
                <a:latin typeface="Times New Roman" panose="02020603050405020304" pitchFamily="18" charset="0"/>
                <a:cs typeface="Times New Roman" panose="02020603050405020304" pitchFamily="18" charset="0"/>
              </a:rPr>
              <a:t>Women were fired and replace by Men.</a:t>
            </a:r>
          </a:p>
          <a:p>
            <a:r>
              <a:rPr lang="en-US" sz="2400" dirty="0">
                <a:solidFill>
                  <a:srgbClr val="FF0000"/>
                </a:solidFill>
                <a:latin typeface="Times New Roman" panose="02020603050405020304" pitchFamily="18" charset="0"/>
                <a:cs typeface="Times New Roman" panose="02020603050405020304" pitchFamily="18" charset="0"/>
              </a:rPr>
              <a:t>Black workers were replaced by White workers.</a:t>
            </a:r>
          </a:p>
          <a:p>
            <a:r>
              <a:rPr lang="en-US" sz="2400" dirty="0">
                <a:solidFill>
                  <a:srgbClr val="FF0000"/>
                </a:solidFill>
                <a:latin typeface="Times New Roman" panose="02020603050405020304" pitchFamily="18" charset="0"/>
                <a:cs typeface="Times New Roman" panose="02020603050405020304" pitchFamily="18" charset="0"/>
              </a:rPr>
              <a:t>Men and teenagers left home in search for jobs.</a:t>
            </a: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0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966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62BD-153F-2B3B-C5F0-DEF77B829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F797E0-DFA9-BF45-6E36-CC57088A2D6F}"/>
              </a:ext>
            </a:extLst>
          </p:cNvPr>
          <p:cNvSpPr>
            <a:spLocks noGrp="1"/>
          </p:cNvSpPr>
          <p:nvPr>
            <p:ph idx="1"/>
          </p:nvPr>
        </p:nvSpPr>
        <p:spPr/>
        <p:txBody>
          <a:bodyPr/>
          <a:lstStyle/>
          <a:p>
            <a:endParaRPr lang="en-US"/>
          </a:p>
        </p:txBody>
      </p:sp>
      <p:pic>
        <p:nvPicPr>
          <p:cNvPr id="4" name="Picture 2" descr="http://www.abc.net.au/unleashed/images/highest_standard_350.jpg">
            <a:extLst>
              <a:ext uri="{FF2B5EF4-FFF2-40B4-BE49-F238E27FC236}">
                <a16:creationId xmlns:a16="http://schemas.microsoft.com/office/drawing/2014/main" id="{AD7731DF-6C87-0DB3-1FDB-CA6F7325E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89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9CC2-F8E4-C5FA-506C-40C79EFF05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C3205C-4421-9C13-1887-022E57EE539C}"/>
              </a:ext>
            </a:extLst>
          </p:cNvPr>
          <p:cNvSpPr>
            <a:spLocks noGrp="1"/>
          </p:cNvSpPr>
          <p:nvPr>
            <p:ph idx="1"/>
          </p:nvPr>
        </p:nvSpPr>
        <p:spPr/>
        <p:txBody>
          <a:bodyPr/>
          <a:lstStyle/>
          <a:p>
            <a:endParaRPr lang="en-US"/>
          </a:p>
        </p:txBody>
      </p:sp>
      <p:pic>
        <p:nvPicPr>
          <p:cNvPr id="4" name="Picture 12" descr="https://encrypted-tbn1.gstatic.com/images?q=tbn:ANd9GcS0_kebl2qSEqZYACzrnHdFrTf9AkHTEC7I06czyPe8oemX3KLh">
            <a:extLst>
              <a:ext uri="{FF2B5EF4-FFF2-40B4-BE49-F238E27FC236}">
                <a16:creationId xmlns:a16="http://schemas.microsoft.com/office/drawing/2014/main" id="{8E499286-EC80-D645-B159-C6AB5A535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3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36C0-459D-8A75-DB64-60B3A9129A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A2CEF4-175B-DA99-DAEE-D71675C4A161}"/>
              </a:ext>
            </a:extLst>
          </p:cNvPr>
          <p:cNvSpPr>
            <a:spLocks noGrp="1"/>
          </p:cNvSpPr>
          <p:nvPr>
            <p:ph idx="1"/>
          </p:nvPr>
        </p:nvSpPr>
        <p:spPr/>
        <p:txBody>
          <a:bodyPr/>
          <a:lstStyle/>
          <a:p>
            <a:endParaRPr lang="en-US"/>
          </a:p>
        </p:txBody>
      </p:sp>
      <p:pic>
        <p:nvPicPr>
          <p:cNvPr id="4" name="Picture 10" descr="http://i170.photobucket.com/albums/u263/jjgruber/Commandercast/1930s_great_depression.jpg">
            <a:extLst>
              <a:ext uri="{FF2B5EF4-FFF2-40B4-BE49-F238E27FC236}">
                <a16:creationId xmlns:a16="http://schemas.microsoft.com/office/drawing/2014/main" id="{A96D7644-440F-C952-96DD-A86A82ADB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62" y="0"/>
            <a:ext cx="11897138" cy="652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61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5970-8AE8-284F-B853-2773D94BAA3F}"/>
              </a:ext>
            </a:extLst>
          </p:cNvPr>
          <p:cNvSpPr>
            <a:spLocks noGrp="1"/>
          </p:cNvSpPr>
          <p:nvPr>
            <p:ph type="title"/>
          </p:nvPr>
        </p:nvSpPr>
        <p:spPr/>
        <p:txBody>
          <a:bodyPr/>
          <a:lstStyle/>
          <a:p>
            <a:r>
              <a:rPr lang="en-US" dirty="0">
                <a:solidFill>
                  <a:srgbClr val="00FF00"/>
                </a:solidFill>
                <a:latin typeface="Times New Roman" panose="02020603050405020304" pitchFamily="18" charset="0"/>
                <a:cs typeface="Times New Roman" panose="02020603050405020304" pitchFamily="18" charset="0"/>
              </a:rPr>
              <a:t>The Dust Bowl</a:t>
            </a:r>
          </a:p>
        </p:txBody>
      </p:sp>
      <p:sp>
        <p:nvSpPr>
          <p:cNvPr id="3" name="Content Placeholder 2">
            <a:extLst>
              <a:ext uri="{FF2B5EF4-FFF2-40B4-BE49-F238E27FC236}">
                <a16:creationId xmlns:a16="http://schemas.microsoft.com/office/drawing/2014/main" id="{359FD99B-106E-B2DE-4B9A-22BAEEC8A95D}"/>
              </a:ext>
            </a:extLst>
          </p:cNvPr>
          <p:cNvSpPr>
            <a:spLocks noGrp="1"/>
          </p:cNvSpPr>
          <p:nvPr>
            <p:ph idx="1"/>
          </p:nvPr>
        </p:nvSpPr>
        <p:spPr>
          <a:xfrm>
            <a:off x="677334" y="1656521"/>
            <a:ext cx="5641579" cy="4384841"/>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Southern plains of the United States</a:t>
            </a:r>
          </a:p>
          <a:p>
            <a:r>
              <a:rPr lang="en-US" sz="2400" dirty="0">
                <a:solidFill>
                  <a:srgbClr val="FF0000"/>
                </a:solidFill>
                <a:latin typeface="Times New Roman" panose="02020603050405020304" pitchFamily="18" charset="0"/>
                <a:cs typeface="Times New Roman" panose="02020603050405020304" pitchFamily="18" charset="0"/>
              </a:rPr>
              <a:t>Farmers planted thousand of acres of land</a:t>
            </a:r>
          </a:p>
          <a:p>
            <a:r>
              <a:rPr lang="en-US" sz="2400" dirty="0">
                <a:solidFill>
                  <a:srgbClr val="FF0000"/>
                </a:solidFill>
                <a:latin typeface="Times New Roman" panose="02020603050405020304" pitchFamily="18" charset="0"/>
                <a:cs typeface="Times New Roman" panose="02020603050405020304" pitchFamily="18" charset="0"/>
              </a:rPr>
              <a:t>1931 region entered a dry cycle.</a:t>
            </a:r>
          </a:p>
          <a:p>
            <a:r>
              <a:rPr lang="en-US" sz="2400" dirty="0">
                <a:solidFill>
                  <a:srgbClr val="FF0000"/>
                </a:solidFill>
                <a:latin typeface="Times New Roman" panose="02020603050405020304" pitchFamily="18" charset="0"/>
                <a:cs typeface="Times New Roman" panose="02020603050405020304" pitchFamily="18" charset="0"/>
              </a:rPr>
              <a:t>Worst drought in American history.</a:t>
            </a:r>
          </a:p>
          <a:p>
            <a:r>
              <a:rPr lang="en-US" sz="2400" dirty="0">
                <a:solidFill>
                  <a:srgbClr val="FF0000"/>
                </a:solidFill>
                <a:latin typeface="Times New Roman" panose="02020603050405020304" pitchFamily="18" charset="0"/>
                <a:cs typeface="Times New Roman" panose="02020603050405020304" pitchFamily="18" charset="0"/>
              </a:rPr>
              <a:t>Farmers continued to plant despite crop failure.</a:t>
            </a:r>
          </a:p>
          <a:p>
            <a:r>
              <a:rPr lang="en-US" sz="2400" dirty="0">
                <a:solidFill>
                  <a:srgbClr val="FF0000"/>
                </a:solidFill>
                <a:latin typeface="Times New Roman" panose="02020603050405020304" pitchFamily="18" charset="0"/>
                <a:cs typeface="Times New Roman" panose="02020603050405020304" pitchFamily="18" charset="0"/>
              </a:rPr>
              <a:t>Deep plowing killed the praire grassed holding top soil</a:t>
            </a:r>
          </a:p>
          <a:p>
            <a:r>
              <a:rPr lang="en-US" sz="2400" dirty="0">
                <a:solidFill>
                  <a:srgbClr val="FF0000"/>
                </a:solidFill>
                <a:latin typeface="Times New Roman" panose="02020603050405020304" pitchFamily="18" charset="0"/>
                <a:cs typeface="Times New Roman" panose="02020603050405020304" pitchFamily="18" charset="0"/>
              </a:rPr>
              <a:t>Wind blows top soil away.</a:t>
            </a:r>
          </a:p>
          <a:p>
            <a:r>
              <a:rPr lang="en-US" sz="2400" dirty="0">
                <a:solidFill>
                  <a:srgbClr val="FF0000"/>
                </a:solidFill>
                <a:latin typeface="Times New Roman" panose="02020603050405020304" pitchFamily="18" charset="0"/>
                <a:cs typeface="Times New Roman" panose="02020603050405020304" pitchFamily="18" charset="0"/>
              </a:rPr>
              <a:t>Clouds formed thousands of feet high.</a:t>
            </a:r>
          </a:p>
        </p:txBody>
      </p:sp>
      <p:pic>
        <p:nvPicPr>
          <p:cNvPr id="4" name="Picture 2" descr="http://www.okcc.state.ok.us/Home/stewardship/dust-bowl_photo.jpg">
            <a:extLst>
              <a:ext uri="{FF2B5EF4-FFF2-40B4-BE49-F238E27FC236}">
                <a16:creationId xmlns:a16="http://schemas.microsoft.com/office/drawing/2014/main" id="{A4EB51C5-F1A3-B485-D242-A8DDAE22E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390" y="1656521"/>
            <a:ext cx="5313224" cy="453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91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family posing for a photo&#10;&#10;Description automatically generated">
            <a:extLst>
              <a:ext uri="{FF2B5EF4-FFF2-40B4-BE49-F238E27FC236}">
                <a16:creationId xmlns:a16="http://schemas.microsoft.com/office/drawing/2014/main" id="{E3E404A2-7C22-DFEC-4B2F-B8B404F0BC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670" r="1" b="40768"/>
          <a:stretch/>
        </p:blipFill>
        <p:spPr>
          <a:xfrm>
            <a:off x="20" y="10"/>
            <a:ext cx="12191980" cy="6857990"/>
          </a:xfrm>
          <a:prstGeom prst="rect">
            <a:avLst/>
          </a:prstGeom>
        </p:spPr>
      </p:pic>
      <p:sp>
        <p:nvSpPr>
          <p:cNvPr id="4" name="AutoShape 2">
            <a:extLst>
              <a:ext uri="{FF2B5EF4-FFF2-40B4-BE49-F238E27FC236}">
                <a16:creationId xmlns:a16="http://schemas.microsoft.com/office/drawing/2014/main" id="{5A9DB0AD-1AEB-9319-DDA9-AEA4808E79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55914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ry land with a few trees&#10;&#10;Description automatically generated with medium confidence">
            <a:extLst>
              <a:ext uri="{FF2B5EF4-FFF2-40B4-BE49-F238E27FC236}">
                <a16:creationId xmlns:a16="http://schemas.microsoft.com/office/drawing/2014/main" id="{1B792F60-6E76-AA86-E88B-AAC224603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8098"/>
          <a:stretch/>
        </p:blipFill>
        <p:spPr>
          <a:xfrm>
            <a:off x="568452" y="571500"/>
            <a:ext cx="11055096" cy="5715000"/>
          </a:xfrm>
          <a:prstGeom prst="rect">
            <a:avLst/>
          </a:prstGeom>
        </p:spPr>
      </p:pic>
    </p:spTree>
    <p:extLst>
      <p:ext uri="{BB962C8B-B14F-4D97-AF65-F5344CB8AC3E}">
        <p14:creationId xmlns:p14="http://schemas.microsoft.com/office/powerpoint/2010/main" val="221084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uck driving on a road with a large cloud of smoke&#10;&#10;Description automatically generated">
            <a:extLst>
              <a:ext uri="{FF2B5EF4-FFF2-40B4-BE49-F238E27FC236}">
                <a16:creationId xmlns:a16="http://schemas.microsoft.com/office/drawing/2014/main" id="{134C20FC-7ED8-90C4-229E-19753A9B1F8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50" b="2381"/>
          <a:stretch/>
        </p:blipFill>
        <p:spPr>
          <a:xfrm>
            <a:off x="20" y="10"/>
            <a:ext cx="12191980" cy="6857990"/>
          </a:xfrm>
          <a:prstGeom prst="rect">
            <a:avLst/>
          </a:prstGeom>
        </p:spPr>
      </p:pic>
    </p:spTree>
    <p:extLst>
      <p:ext uri="{BB962C8B-B14F-4D97-AF65-F5344CB8AC3E}">
        <p14:creationId xmlns:p14="http://schemas.microsoft.com/office/powerpoint/2010/main" val="390334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dust cloud in the sky&#10;&#10;Description automatically generated">
            <a:extLst>
              <a:ext uri="{FF2B5EF4-FFF2-40B4-BE49-F238E27FC236}">
                <a16:creationId xmlns:a16="http://schemas.microsoft.com/office/drawing/2014/main" id="{AECF01C4-EFF7-6447-9917-6D36844067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22"/>
          <a:stretch/>
        </p:blipFill>
        <p:spPr>
          <a:xfrm>
            <a:off x="20" y="10"/>
            <a:ext cx="12191980" cy="6857990"/>
          </a:xfrm>
          <a:prstGeom prst="rect">
            <a:avLst/>
          </a:prstGeom>
        </p:spPr>
      </p:pic>
    </p:spTree>
    <p:extLst>
      <p:ext uri="{BB962C8B-B14F-4D97-AF65-F5344CB8AC3E}">
        <p14:creationId xmlns:p14="http://schemas.microsoft.com/office/powerpoint/2010/main" val="170616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ars parked on a street&#10;&#10;Description automatically generated">
            <a:extLst>
              <a:ext uri="{FF2B5EF4-FFF2-40B4-BE49-F238E27FC236}">
                <a16:creationId xmlns:a16="http://schemas.microsoft.com/office/drawing/2014/main" id="{DD169745-1D46-B7E9-8B57-7BB52EBE0A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146" r="5631" b="-1"/>
          <a:stretch/>
        </p:blipFill>
        <p:spPr>
          <a:xfrm>
            <a:off x="20" y="10"/>
            <a:ext cx="12191980" cy="6857990"/>
          </a:xfrm>
          <a:prstGeom prst="rect">
            <a:avLst/>
          </a:prstGeom>
        </p:spPr>
      </p:pic>
    </p:spTree>
    <p:extLst>
      <p:ext uri="{BB962C8B-B14F-4D97-AF65-F5344CB8AC3E}">
        <p14:creationId xmlns:p14="http://schemas.microsoft.com/office/powerpoint/2010/main" val="249230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6391-6A42-5858-F117-85EC506C151A}"/>
              </a:ext>
            </a:extLst>
          </p:cNvPr>
          <p:cNvSpPr>
            <a:spLocks noGrp="1"/>
          </p:cNvSpPr>
          <p:nvPr>
            <p:ph type="title"/>
          </p:nvPr>
        </p:nvSpPr>
        <p:spPr/>
        <p:txBody>
          <a:bodyPr/>
          <a:lstStyle/>
          <a:p>
            <a:r>
              <a:rPr lang="en-US" dirty="0">
                <a:solidFill>
                  <a:srgbClr val="FF0000"/>
                </a:solidFill>
              </a:rPr>
              <a:t>Causes of the Great Depression</a:t>
            </a:r>
          </a:p>
        </p:txBody>
      </p:sp>
      <p:sp>
        <p:nvSpPr>
          <p:cNvPr id="3" name="Content Placeholder 2">
            <a:extLst>
              <a:ext uri="{FF2B5EF4-FFF2-40B4-BE49-F238E27FC236}">
                <a16:creationId xmlns:a16="http://schemas.microsoft.com/office/drawing/2014/main" id="{6901C333-EE39-29FE-3E52-D86F9A186BB9}"/>
              </a:ext>
            </a:extLst>
          </p:cNvPr>
          <p:cNvSpPr>
            <a:spLocks noGrp="1"/>
          </p:cNvSpPr>
          <p:nvPr>
            <p:ph idx="1"/>
          </p:nvPr>
        </p:nvSpPr>
        <p:spPr>
          <a:xfrm>
            <a:off x="818712" y="1457739"/>
            <a:ext cx="10554574" cy="4635888"/>
          </a:xfrm>
        </p:spPr>
        <p:txBody>
          <a:bodyPr>
            <a:normAutofit lnSpcReduction="10000"/>
          </a:bodyPr>
          <a:lstStyle/>
          <a:p>
            <a:r>
              <a:rPr lang="en-US" sz="2400" dirty="0">
                <a:solidFill>
                  <a:srgbClr val="FF0000"/>
                </a:solidFill>
                <a:latin typeface="Times New Roman" panose="02020603050405020304" pitchFamily="18" charset="0"/>
                <a:cs typeface="Times New Roman" panose="02020603050405020304" pitchFamily="18" charset="0"/>
              </a:rPr>
              <a:t>Industrial </a:t>
            </a:r>
            <a:r>
              <a:rPr lang="en-US" sz="2400" dirty="0">
                <a:solidFill>
                  <a:srgbClr val="00FF00"/>
                </a:solidFill>
                <a:latin typeface="Times New Roman" panose="02020603050405020304" pitchFamily="18" charset="0"/>
                <a:cs typeface="Times New Roman" panose="02020603050405020304" pitchFamily="18" charset="0"/>
              </a:rPr>
              <a:t>Overproduction</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Industries increased their productive capacity to produce and sell more goods.</a:t>
            </a:r>
          </a:p>
          <a:p>
            <a:pPr marL="0" indent="0">
              <a:buNone/>
            </a:pPr>
            <a:r>
              <a:rPr lang="en-US" sz="2000" dirty="0">
                <a:solidFill>
                  <a:srgbClr val="FF0000"/>
                </a:solidFill>
                <a:latin typeface="Times New Roman" panose="02020603050405020304" pitchFamily="18" charset="0"/>
                <a:cs typeface="Times New Roman" panose="02020603050405020304" pitchFamily="18" charset="0"/>
              </a:rPr>
              <a:t>- European countries could not buy goods due to their financial struggles.</a:t>
            </a:r>
          </a:p>
          <a:p>
            <a:r>
              <a:rPr lang="en-US" sz="2400" dirty="0">
                <a:solidFill>
                  <a:srgbClr val="FF0000"/>
                </a:solidFill>
                <a:latin typeface="Times New Roman" panose="02020603050405020304" pitchFamily="18" charset="0"/>
                <a:cs typeface="Times New Roman" panose="02020603050405020304" pitchFamily="18" charset="0"/>
              </a:rPr>
              <a:t>Consumer Overspending</a:t>
            </a:r>
          </a:p>
          <a:p>
            <a:pPr marL="0" indent="0">
              <a:buNone/>
            </a:pPr>
            <a:r>
              <a:rPr lang="en-US" sz="2000" dirty="0">
                <a:solidFill>
                  <a:srgbClr val="FF0000"/>
                </a:solidFill>
                <a:latin typeface="Times New Roman" panose="02020603050405020304" pitchFamily="18" charset="0"/>
                <a:cs typeface="Times New Roman" panose="02020603050405020304" pitchFamily="18" charset="0"/>
              </a:rPr>
              <a:t>-Americans went on a spending spree, developing a national consumer market. After the stock market crash of 1929 consumers quit spending except on necessities creating a surplus of goods in the marketplace, resulting in </a:t>
            </a:r>
            <a:r>
              <a:rPr lang="en-US" sz="2000" dirty="0">
                <a:solidFill>
                  <a:srgbClr val="00FF00"/>
                </a:solidFill>
                <a:latin typeface="Times New Roman" panose="02020603050405020304" pitchFamily="18" charset="0"/>
                <a:cs typeface="Times New Roman" panose="02020603050405020304" pitchFamily="18" charset="0"/>
              </a:rPr>
              <a:t>under-consumption.</a:t>
            </a:r>
          </a:p>
          <a:p>
            <a:r>
              <a:rPr lang="en-US" sz="2400" dirty="0">
                <a:solidFill>
                  <a:srgbClr val="FF0000"/>
                </a:solidFill>
                <a:latin typeface="Times New Roman" panose="02020603050405020304" pitchFamily="18" charset="0"/>
                <a:cs typeface="Times New Roman" panose="02020603050405020304" pitchFamily="18" charset="0"/>
              </a:rPr>
              <a:t>Disparity of Wealth</a:t>
            </a:r>
          </a:p>
          <a:p>
            <a:pPr marL="0" indent="0">
              <a:buNone/>
            </a:pPr>
            <a:r>
              <a:rPr lang="en-US" sz="2000" dirty="0">
                <a:solidFill>
                  <a:srgbClr val="FF0000"/>
                </a:solidFill>
                <a:latin typeface="Times New Roman" panose="02020603050405020304" pitchFamily="18" charset="0"/>
                <a:cs typeface="Times New Roman" panose="02020603050405020304" pitchFamily="18" charset="0"/>
              </a:rPr>
              <a:t>-While many Americans did prosper during the 1920s some didn’t</a:t>
            </a:r>
          </a:p>
          <a:p>
            <a:pPr marL="0" indent="0">
              <a:buNone/>
            </a:pPr>
            <a:r>
              <a:rPr lang="en-US" sz="2000" dirty="0">
                <a:solidFill>
                  <a:srgbClr val="FF0000"/>
                </a:solidFill>
                <a:latin typeface="Times New Roman" panose="02020603050405020304" pitchFamily="18" charset="0"/>
                <a:cs typeface="Times New Roman" panose="02020603050405020304" pitchFamily="18" charset="0"/>
              </a:rPr>
              <a:t>-Farmers were having difficulty, other employment sectors were failing.</a:t>
            </a:r>
          </a:p>
          <a:p>
            <a:pPr marL="0" indent="0">
              <a:buNone/>
            </a:pPr>
            <a:r>
              <a:rPr lang="en-US" sz="2000" dirty="0">
                <a:solidFill>
                  <a:srgbClr val="FF0000"/>
                </a:solidFill>
                <a:latin typeface="Times New Roman" panose="02020603050405020304" pitchFamily="18" charset="0"/>
                <a:cs typeface="Times New Roman" panose="02020603050405020304" pitchFamily="18" charset="0"/>
              </a:rPr>
              <a:t>The richest 1% of the American population owned 40% of U.S. wealth.</a:t>
            </a:r>
          </a:p>
          <a:p>
            <a:pPr marL="0" indent="0">
              <a:buNone/>
            </a:pPr>
            <a:r>
              <a:rPr lang="en-US" sz="3200" dirty="0">
                <a:solidFill>
                  <a:srgbClr val="FF0000"/>
                </a:solidFill>
                <a:latin typeface="Times New Roman" panose="02020603050405020304" pitchFamily="18" charset="0"/>
                <a:cs typeface="Times New Roman" panose="02020603050405020304" pitchFamily="18" charset="0"/>
              </a:rPr>
              <a:t>Bank Failure- 9000 banks failed during the 1930s</a:t>
            </a:r>
          </a:p>
          <a:p>
            <a:pPr marL="0" indent="0">
              <a:buNone/>
            </a:pPr>
            <a:endParaRPr lang="en-US" sz="20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0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154245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DB93-C7B2-BEA6-134E-48816AC0F6CE}"/>
              </a:ext>
            </a:extLst>
          </p:cNvPr>
          <p:cNvSpPr>
            <a:spLocks noGrp="1"/>
          </p:cNvSpPr>
          <p:nvPr>
            <p:ph type="title"/>
          </p:nvPr>
        </p:nvSpPr>
        <p:spPr>
          <a:xfrm>
            <a:off x="5536734" y="609600"/>
            <a:ext cx="3737268" cy="1320800"/>
          </a:xfrm>
        </p:spPr>
        <p:txBody>
          <a:bodyPr vert="horz" lIns="91440" tIns="45720" rIns="91440" bIns="45720" rtlCol="0" anchor="t">
            <a:normAutofit fontScale="90000"/>
          </a:bodyPr>
          <a:lstStyle/>
          <a:p>
            <a:pPr>
              <a:lnSpc>
                <a:spcPct val="90000"/>
              </a:lnSpc>
            </a:pPr>
            <a:r>
              <a:rPr lang="en-US" sz="3100" dirty="0">
                <a:solidFill>
                  <a:srgbClr val="00FF00"/>
                </a:solidFill>
                <a:latin typeface="Times New Roman" panose="02020603050405020304" pitchFamily="18" charset="0"/>
                <a:cs typeface="Times New Roman" panose="02020603050405020304" pitchFamily="18" charset="0"/>
              </a:rPr>
              <a:t>The Dust Bowl (western migration)</a:t>
            </a:r>
          </a:p>
        </p:txBody>
      </p:sp>
      <p:sp>
        <p:nvSpPr>
          <p:cNvPr id="3" name="Content Placeholder 2">
            <a:extLst>
              <a:ext uri="{FF2B5EF4-FFF2-40B4-BE49-F238E27FC236}">
                <a16:creationId xmlns:a16="http://schemas.microsoft.com/office/drawing/2014/main" id="{FD7C677A-36A0-C322-A679-7271BB305A9B}"/>
              </a:ext>
            </a:extLst>
          </p:cNvPr>
          <p:cNvSpPr>
            <a:spLocks noGrp="1"/>
          </p:cNvSpPr>
          <p:nvPr>
            <p:ph sz="half" idx="1"/>
          </p:nvPr>
        </p:nvSpPr>
        <p:spPr>
          <a:xfrm>
            <a:off x="5209563" y="1656523"/>
            <a:ext cx="4064439" cy="4384840"/>
          </a:xfrm>
        </p:spPr>
        <p:txBody>
          <a:bodyPr vert="horz" lIns="91440" tIns="45720" rIns="91440" bIns="45720" rtlCol="0">
            <a:noAutofit/>
          </a:bodyPr>
          <a:lstStyle/>
          <a:p>
            <a:pPr>
              <a:lnSpc>
                <a:spcPct val="90000"/>
              </a:lnSpc>
            </a:pPr>
            <a:r>
              <a:rPr lang="en-US" sz="2000" dirty="0">
                <a:solidFill>
                  <a:srgbClr val="FF0000"/>
                </a:solidFill>
                <a:latin typeface="Times New Roman" panose="02020603050405020304" pitchFamily="18" charset="0"/>
                <a:cs typeface="Times New Roman" panose="02020603050405020304" pitchFamily="18" charset="0"/>
              </a:rPr>
              <a:t>Large groups of families are leaving states like Texas, Oklahoma, and Colorado.</a:t>
            </a:r>
          </a:p>
          <a:p>
            <a:pPr>
              <a:lnSpc>
                <a:spcPct val="90000"/>
              </a:lnSpc>
            </a:pPr>
            <a:r>
              <a:rPr lang="en-US" sz="2000" dirty="0">
                <a:solidFill>
                  <a:srgbClr val="FF0000"/>
                </a:solidFill>
                <a:latin typeface="Times New Roman" panose="02020603050405020304" pitchFamily="18" charset="0"/>
                <a:cs typeface="Times New Roman" panose="02020603050405020304" pitchFamily="18" charset="0"/>
              </a:rPr>
              <a:t>Settled in central California.</a:t>
            </a:r>
          </a:p>
          <a:p>
            <a:pPr>
              <a:lnSpc>
                <a:spcPct val="90000"/>
              </a:lnSpc>
            </a:pPr>
            <a:r>
              <a:rPr lang="en-US" sz="2000" dirty="0">
                <a:solidFill>
                  <a:srgbClr val="FF0000"/>
                </a:solidFill>
                <a:latin typeface="Times New Roman" panose="02020603050405020304" pitchFamily="18" charset="0"/>
                <a:cs typeface="Times New Roman" panose="02020603050405020304" pitchFamily="18" charset="0"/>
              </a:rPr>
              <a:t>Okies</a:t>
            </a:r>
          </a:p>
          <a:p>
            <a:pPr>
              <a:lnSpc>
                <a:spcPct val="90000"/>
              </a:lnSpc>
            </a:pPr>
            <a:r>
              <a:rPr lang="en-US" sz="2000" dirty="0">
                <a:solidFill>
                  <a:srgbClr val="FF0000"/>
                </a:solidFill>
                <a:latin typeface="Times New Roman" panose="02020603050405020304" pitchFamily="18" charset="0"/>
                <a:cs typeface="Times New Roman" panose="02020603050405020304" pitchFamily="18" charset="0"/>
              </a:rPr>
              <a:t>Migrant farm workers, who worked vegetable, fruit, and cotton harvest through the West Coast.</a:t>
            </a:r>
          </a:p>
          <a:p>
            <a:pPr>
              <a:lnSpc>
                <a:spcPct val="90000"/>
              </a:lnSpc>
            </a:pPr>
            <a:r>
              <a:rPr lang="en-US" sz="2000" dirty="0">
                <a:solidFill>
                  <a:srgbClr val="FF0000"/>
                </a:solidFill>
                <a:latin typeface="Times New Roman" panose="02020603050405020304" pitchFamily="18" charset="0"/>
                <a:cs typeface="Times New Roman" panose="02020603050405020304" pitchFamily="18" charset="0"/>
              </a:rPr>
              <a:t>Dust Bowl ended in 1938- Passed the Soil Conservation Act, encouraging better plowing methods.</a:t>
            </a:r>
          </a:p>
        </p:txBody>
      </p:sp>
      <p:pic>
        <p:nvPicPr>
          <p:cNvPr id="7" name="Content Placeholder 6" descr="A person in a field carrying a basket of vegetables&#10;&#10;Description automatically generated">
            <a:extLst>
              <a:ext uri="{FF2B5EF4-FFF2-40B4-BE49-F238E27FC236}">
                <a16:creationId xmlns:a16="http://schemas.microsoft.com/office/drawing/2014/main" id="{06FAAC4D-FCE6-4072-ABB9-CA4EB1E0C73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634" r="19595"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355889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map of the united states&#10;&#10;Description automatically generated">
            <a:extLst>
              <a:ext uri="{FF2B5EF4-FFF2-40B4-BE49-F238E27FC236}">
                <a16:creationId xmlns:a16="http://schemas.microsoft.com/office/drawing/2014/main" id="{003F7D21-10B2-22CA-F5FD-1D3EE8160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84" b="22700"/>
          <a:stretch/>
        </p:blipFill>
        <p:spPr bwMode="auto">
          <a:xfrm>
            <a:off x="-52887" y="-118879"/>
            <a:ext cx="12306288" cy="692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5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B65-060B-B284-24D6-F45BAC08DE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CF6AE-0D91-F559-856C-21EB6DAEFC85}"/>
              </a:ext>
            </a:extLst>
          </p:cNvPr>
          <p:cNvSpPr>
            <a:spLocks noGrp="1"/>
          </p:cNvSpPr>
          <p:nvPr>
            <p:ph idx="1"/>
          </p:nvPr>
        </p:nvSpPr>
        <p:spPr/>
        <p:txBody>
          <a:bodyPr/>
          <a:lstStyle/>
          <a:p>
            <a:endParaRPr lang="en-US" dirty="0"/>
          </a:p>
        </p:txBody>
      </p:sp>
      <p:pic>
        <p:nvPicPr>
          <p:cNvPr id="4" name="Picture 2" descr="http://upload.wikimedia.org/wikipedia/commons/b/ba/HerbertHoover.jpg">
            <a:extLst>
              <a:ext uri="{FF2B5EF4-FFF2-40B4-BE49-F238E27FC236}">
                <a16:creationId xmlns:a16="http://schemas.microsoft.com/office/drawing/2014/main" id="{3A8C891B-CC6A-4C59-8D3C-D75F76B33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897" y="0"/>
            <a:ext cx="66128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35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5568-8290-F449-55D4-35A56A5D1EC6}"/>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Hoover’s negative impact on the Great Depression</a:t>
            </a:r>
          </a:p>
        </p:txBody>
      </p:sp>
      <p:sp>
        <p:nvSpPr>
          <p:cNvPr id="3" name="Content Placeholder 2">
            <a:extLst>
              <a:ext uri="{FF2B5EF4-FFF2-40B4-BE49-F238E27FC236}">
                <a16:creationId xmlns:a16="http://schemas.microsoft.com/office/drawing/2014/main" id="{0E2E4443-F32C-E969-B576-C71DA78B0B1A}"/>
              </a:ext>
            </a:extLst>
          </p:cNvPr>
          <p:cNvSpPr>
            <a:spLocks noGrp="1"/>
          </p:cNvSpPr>
          <p:nvPr>
            <p:ph idx="1"/>
          </p:nvPr>
        </p:nvSpPr>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Hoover tried to attempt to diminish the impact of the Great Depression.</a:t>
            </a:r>
          </a:p>
          <a:p>
            <a:r>
              <a:rPr lang="en-US" sz="2400" dirty="0">
                <a:solidFill>
                  <a:srgbClr val="FF0000"/>
                </a:solidFill>
                <a:latin typeface="Times New Roman" panose="02020603050405020304" pitchFamily="18" charset="0"/>
                <a:cs typeface="Times New Roman" panose="02020603050405020304" pitchFamily="18" charset="0"/>
              </a:rPr>
              <a:t>Created relief programs</a:t>
            </a:r>
          </a:p>
          <a:p>
            <a:r>
              <a:rPr lang="en-US" sz="2400" dirty="0">
                <a:solidFill>
                  <a:srgbClr val="FF0000"/>
                </a:solidFill>
                <a:latin typeface="Times New Roman" panose="02020603050405020304" pitchFamily="18" charset="0"/>
                <a:cs typeface="Times New Roman" panose="02020603050405020304" pitchFamily="18" charset="0"/>
              </a:rPr>
              <a:t>Attempt to ask Federal Government to guarantee home loans</a:t>
            </a:r>
          </a:p>
          <a:p>
            <a:r>
              <a:rPr lang="en-US" sz="2400" dirty="0">
                <a:solidFill>
                  <a:srgbClr val="FF0000"/>
                </a:solidFill>
                <a:latin typeface="Times New Roman" panose="02020603050405020304" pitchFamily="18" charset="0"/>
                <a:cs typeface="Times New Roman" panose="02020603050405020304" pitchFamily="18" charset="0"/>
              </a:rPr>
              <a:t>His programs reach the public too late.</a:t>
            </a:r>
          </a:p>
          <a:p>
            <a:r>
              <a:rPr lang="en-US" sz="2400" dirty="0">
                <a:solidFill>
                  <a:srgbClr val="FF0000"/>
                </a:solidFill>
                <a:latin typeface="Times New Roman" panose="02020603050405020304" pitchFamily="18" charset="0"/>
                <a:cs typeface="Times New Roman" panose="02020603050405020304" pitchFamily="18" charset="0"/>
              </a:rPr>
              <a:t>Homeless families, lacking shelter used cardboard and crates to create encampments called </a:t>
            </a:r>
            <a:r>
              <a:rPr lang="en-US" sz="2400" dirty="0">
                <a:solidFill>
                  <a:srgbClr val="00FF00"/>
                </a:solidFill>
                <a:latin typeface="Times New Roman" panose="02020603050405020304" pitchFamily="18" charset="0"/>
                <a:cs typeface="Times New Roman" panose="02020603050405020304" pitchFamily="18" charset="0"/>
              </a:rPr>
              <a:t>Hoovervilles</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Named after President Herbert Hoover and his handling of the economic crisis.</a:t>
            </a: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022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E0E9-622B-CCD9-72D7-CFE038129084}"/>
              </a:ext>
            </a:extLst>
          </p:cNvPr>
          <p:cNvSpPr>
            <a:spLocks noGrp="1"/>
          </p:cNvSpPr>
          <p:nvPr>
            <p:ph type="title"/>
          </p:nvPr>
        </p:nvSpPr>
        <p:spPr/>
        <p:txBody>
          <a:bodyPr/>
          <a:lstStyle/>
          <a:p>
            <a:endParaRPr lang="en-US"/>
          </a:p>
        </p:txBody>
      </p:sp>
      <p:pic>
        <p:nvPicPr>
          <p:cNvPr id="4" name="Picture 9" descr="http://depts.washington.edu/depress/images/hoovervilles/Hooverville_June10-1937_Lee399.jpg">
            <a:extLst>
              <a:ext uri="{FF2B5EF4-FFF2-40B4-BE49-F238E27FC236}">
                <a16:creationId xmlns:a16="http://schemas.microsoft.com/office/drawing/2014/main" id="{AAF8D2D7-B8B8-8B52-D8B5-FDF7A1C2A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89827"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734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8161-A445-B664-3E25-1F266CF82B35}"/>
              </a:ext>
            </a:extLst>
          </p:cNvPr>
          <p:cNvSpPr>
            <a:spLocks noGrp="1"/>
          </p:cNvSpPr>
          <p:nvPr>
            <p:ph type="title"/>
          </p:nvPr>
        </p:nvSpPr>
        <p:spPr/>
        <p:txBody>
          <a:bodyPr/>
          <a:lstStyle/>
          <a:p>
            <a:endParaRPr lang="en-US"/>
          </a:p>
        </p:txBody>
      </p:sp>
      <p:pic>
        <p:nvPicPr>
          <p:cNvPr id="4" name="Picture 11" descr="http://www.legendsofamerica.com/photos-california/SacramentoHooverville-500.jpg">
            <a:extLst>
              <a:ext uri="{FF2B5EF4-FFF2-40B4-BE49-F238E27FC236}">
                <a16:creationId xmlns:a16="http://schemas.microsoft.com/office/drawing/2014/main" id="{DAB8FF2B-F93F-4D97-9F46-F4C2C4D145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121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3EB9-C552-09F4-FD2E-5EC1E83E5513}"/>
              </a:ext>
            </a:extLst>
          </p:cNvPr>
          <p:cNvSpPr>
            <a:spLocks noGrp="1"/>
          </p:cNvSpPr>
          <p:nvPr>
            <p:ph type="title"/>
          </p:nvPr>
        </p:nvSpPr>
        <p:spPr/>
        <p:txBody>
          <a:bodyPr/>
          <a:lstStyle/>
          <a:p>
            <a:endParaRPr lang="en-US"/>
          </a:p>
        </p:txBody>
      </p:sp>
      <p:pic>
        <p:nvPicPr>
          <p:cNvPr id="4" name="Picture 9" descr="http://dakiniland.files.wordpress.com/2011/08/hooverville.jpg">
            <a:extLst>
              <a:ext uri="{FF2B5EF4-FFF2-40B4-BE49-F238E27FC236}">
                <a16:creationId xmlns:a16="http://schemas.microsoft.com/office/drawing/2014/main" id="{6851EB6A-8C55-3211-EBD0-BF4FC43E15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486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321B-C1A7-AE3B-7DED-E57457C8E91D}"/>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Election of 1932</a:t>
            </a:r>
          </a:p>
        </p:txBody>
      </p:sp>
      <p:sp>
        <p:nvSpPr>
          <p:cNvPr id="3" name="Content Placeholder 2">
            <a:extLst>
              <a:ext uri="{FF2B5EF4-FFF2-40B4-BE49-F238E27FC236}">
                <a16:creationId xmlns:a16="http://schemas.microsoft.com/office/drawing/2014/main" id="{F07FF091-60E4-1370-0264-D64D85402D9F}"/>
              </a:ext>
            </a:extLst>
          </p:cNvPr>
          <p:cNvSpPr>
            <a:spLocks noGrp="1"/>
          </p:cNvSpPr>
          <p:nvPr>
            <p:ph idx="1"/>
          </p:nvPr>
        </p:nvSpPr>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Hoover ran for re-election against Franklin D. Roosevelt.</a:t>
            </a:r>
          </a:p>
          <a:p>
            <a:r>
              <a:rPr lang="en-US" sz="2400" dirty="0">
                <a:solidFill>
                  <a:srgbClr val="FF0000"/>
                </a:solidFill>
                <a:latin typeface="Times New Roman" panose="02020603050405020304" pitchFamily="18" charset="0"/>
                <a:cs typeface="Times New Roman" panose="02020603050405020304" pitchFamily="18" charset="0"/>
              </a:rPr>
              <a:t>Roosevelt blamed Hoover for the Great Depression.</a:t>
            </a:r>
          </a:p>
          <a:p>
            <a:r>
              <a:rPr lang="en-US" sz="2400" dirty="0">
                <a:solidFill>
                  <a:srgbClr val="FF0000"/>
                </a:solidFill>
                <a:latin typeface="Times New Roman" panose="02020603050405020304" pitchFamily="18" charset="0"/>
                <a:cs typeface="Times New Roman" panose="02020603050405020304" pitchFamily="18" charset="0"/>
              </a:rPr>
              <a:t>FDR won the election of 1932.</a:t>
            </a:r>
          </a:p>
          <a:p>
            <a:r>
              <a:rPr lang="en-US" sz="2400" dirty="0">
                <a:solidFill>
                  <a:srgbClr val="FF0000"/>
                </a:solidFill>
                <a:latin typeface="Times New Roman" panose="02020603050405020304" pitchFamily="18" charset="0"/>
                <a:cs typeface="Times New Roman" panose="02020603050405020304" pitchFamily="18" charset="0"/>
              </a:rPr>
              <a:t>Roosevelt issued the New Deal.</a:t>
            </a:r>
          </a:p>
          <a:p>
            <a:r>
              <a:rPr lang="en-US" sz="2400" dirty="0">
                <a:solidFill>
                  <a:srgbClr val="FF0000"/>
                </a:solidFill>
                <a:latin typeface="Times New Roman" panose="02020603050405020304" pitchFamily="18" charset="0"/>
                <a:cs typeface="Times New Roman" panose="02020603050405020304" pitchFamily="18" charset="0"/>
              </a:rPr>
              <a:t>Provided relief to people struggling during the economic crisis.</a:t>
            </a: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03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96E0-CDAA-BE59-B847-4C1257A00F69}"/>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Election of 1832</a:t>
            </a:r>
          </a:p>
        </p:txBody>
      </p:sp>
      <p:pic>
        <p:nvPicPr>
          <p:cNvPr id="1026" name="Picture 2" descr="1932_Electoral_Map - The History Junkie">
            <a:extLst>
              <a:ext uri="{FF2B5EF4-FFF2-40B4-BE49-F238E27FC236}">
                <a16:creationId xmlns:a16="http://schemas.microsoft.com/office/drawing/2014/main" id="{61C601A8-23D0-DA39-3CF0-A7F06E7BB2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399" y="2239169"/>
            <a:ext cx="7620001"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06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5E31-A001-590A-BE38-C6A0BFC8D5B6}"/>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The new deal</a:t>
            </a:r>
          </a:p>
        </p:txBody>
      </p:sp>
      <p:sp>
        <p:nvSpPr>
          <p:cNvPr id="5" name="Content Placeholder 4">
            <a:extLst>
              <a:ext uri="{FF2B5EF4-FFF2-40B4-BE49-F238E27FC236}">
                <a16:creationId xmlns:a16="http://schemas.microsoft.com/office/drawing/2014/main" id="{15D06A3B-5795-821C-4FFA-3EE7E5DFDE90}"/>
              </a:ext>
            </a:extLst>
          </p:cNvPr>
          <p:cNvSpPr>
            <a:spLocks noGrp="1"/>
          </p:cNvSpPr>
          <p:nvPr>
            <p:ph idx="1"/>
          </p:nvPr>
        </p:nvSpPr>
        <p:spPr/>
        <p:txBody>
          <a:bodyPr/>
          <a:lstStyle/>
          <a:p>
            <a:r>
              <a:rPr lang="en-US" b="0" i="0" dirty="0">
                <a:solidFill>
                  <a:srgbClr val="FF0000"/>
                </a:solidFill>
                <a:effectLst/>
                <a:latin typeface="Times New Roman" panose="02020603050405020304" pitchFamily="18" charset="0"/>
                <a:cs typeface="Times New Roman" panose="02020603050405020304" pitchFamily="18" charset="0"/>
              </a:rPr>
              <a:t>SSUSH18 – Evaluate Franklin D. Roosevelt’s New Deal as a response to the Great Depression and compare how governmental programs aided those in need</a:t>
            </a:r>
            <a:r>
              <a:rPr lang="en-US" b="0" i="0" dirty="0">
                <a:effectLst/>
                <a:latin typeface="Arial" panose="020B0604020202020204" pitchFamily="34" charset="0"/>
              </a:rPr>
              <a:t>.</a:t>
            </a:r>
          </a:p>
          <a:p>
            <a:pPr marL="457200" indent="-457200">
              <a:buAutoNum type="alphaLcPeriod"/>
            </a:pPr>
            <a:r>
              <a:rPr lang="en-US" b="0" i="0" dirty="0">
                <a:solidFill>
                  <a:srgbClr val="FF0000"/>
                </a:solidFill>
                <a:effectLst/>
                <a:latin typeface="Times New Roman" panose="02020603050405020304" pitchFamily="18" charset="0"/>
                <a:cs typeface="Times New Roman" panose="02020603050405020304" pitchFamily="18" charset="0"/>
              </a:rPr>
              <a:t>Describe Roosevelt’s attempts at relief, recovery, and reform reflected in various New Deal programs.</a:t>
            </a:r>
          </a:p>
          <a:p>
            <a:pPr marL="457200" indent="-457200">
              <a:buAutoNum type="alphaLcPeriod"/>
            </a:pPr>
            <a:r>
              <a:rPr lang="en-US" b="0" i="0" dirty="0">
                <a:solidFill>
                  <a:srgbClr val="FF0000"/>
                </a:solidFill>
                <a:effectLst/>
                <a:latin typeface="Times New Roman" panose="02020603050405020304" pitchFamily="18" charset="0"/>
                <a:cs typeface="Times New Roman" panose="02020603050405020304" pitchFamily="18" charset="0"/>
              </a:rPr>
              <a:t>Explain the passage of the Social Security Act as a part of the second New Deal.</a:t>
            </a:r>
          </a:p>
          <a:p>
            <a:pPr marL="457200" indent="-457200">
              <a:buAutoNum type="alphaLcPeriod" startAt="3"/>
            </a:pPr>
            <a:r>
              <a:rPr lang="en-US" b="0" i="0" dirty="0">
                <a:solidFill>
                  <a:srgbClr val="FF0000"/>
                </a:solidFill>
                <a:effectLst/>
                <a:latin typeface="Times New Roman" panose="02020603050405020304" pitchFamily="18" charset="0"/>
                <a:cs typeface="Times New Roman" panose="02020603050405020304" pitchFamily="18" charset="0"/>
              </a:rPr>
              <a:t>Analyze political challenges to Roosevelt’s leadership and New Deal programs</a:t>
            </a:r>
            <a:r>
              <a:rPr lang="en-US" b="0" i="0" dirty="0">
                <a:solidFill>
                  <a:srgbClr val="FF0000"/>
                </a:solidFill>
                <a:effectLst/>
                <a:latin typeface="Arial" panose="020B0604020202020204" pitchFamily="34" charset="0"/>
              </a:rPr>
              <a:t>.</a:t>
            </a:r>
          </a:p>
          <a:p>
            <a:pPr marL="457200" indent="-457200">
              <a:buAutoNum type="alphaLcPeriod" startAt="3"/>
            </a:pPr>
            <a:r>
              <a:rPr lang="en-US" b="0" i="0" dirty="0">
                <a:solidFill>
                  <a:srgbClr val="FF0000"/>
                </a:solidFill>
                <a:effectLst/>
                <a:latin typeface="Times New Roman" panose="02020603050405020304" pitchFamily="18" charset="0"/>
                <a:cs typeface="Times New Roman" panose="02020603050405020304" pitchFamily="18" charset="0"/>
              </a:rPr>
              <a:t>Examine how Eleanor Roosevelt changed the role of the First Lady including development of New Deal programs to aid those in need.</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50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1BC0-0C8B-1CA9-E146-E771B60F3EC1}"/>
              </a:ext>
            </a:extLst>
          </p:cNvPr>
          <p:cNvSpPr>
            <a:spLocks noGrp="1"/>
          </p:cNvSpPr>
          <p:nvPr>
            <p:ph type="title"/>
          </p:nvPr>
        </p:nvSpPr>
        <p:spPr>
          <a:xfrm>
            <a:off x="685799" y="764373"/>
            <a:ext cx="3977639" cy="1600200"/>
          </a:xfrm>
        </p:spPr>
        <p:txBody>
          <a:bodyPr anchor="b">
            <a:normAutofit/>
          </a:bodyPr>
          <a:lstStyle/>
          <a:p>
            <a:pPr algn="l"/>
            <a:endParaRPr lang="en-US" sz="3200"/>
          </a:p>
        </p:txBody>
      </p:sp>
      <p:sp>
        <p:nvSpPr>
          <p:cNvPr id="9" name="Content Placeholder 8">
            <a:extLst>
              <a:ext uri="{FF2B5EF4-FFF2-40B4-BE49-F238E27FC236}">
                <a16:creationId xmlns:a16="http://schemas.microsoft.com/office/drawing/2014/main" id="{16F2987E-6FCF-7549-5E12-042AF3C3919D}"/>
              </a:ext>
            </a:extLst>
          </p:cNvPr>
          <p:cNvSpPr>
            <a:spLocks noGrp="1"/>
          </p:cNvSpPr>
          <p:nvPr>
            <p:ph idx="1"/>
          </p:nvPr>
        </p:nvSpPr>
        <p:spPr>
          <a:xfrm>
            <a:off x="685800" y="2364573"/>
            <a:ext cx="3977639" cy="3854112"/>
          </a:xfrm>
        </p:spPr>
        <p:txBody>
          <a:bodyPr>
            <a:normAutofit/>
          </a:bodyPr>
          <a:lstStyle/>
          <a:p>
            <a:endParaRPr lang="en-US" sz="1600"/>
          </a:p>
        </p:txBody>
      </p:sp>
      <p:sp useBgFill="1">
        <p:nvSpPr>
          <p:cNvPr id="25" name="Rectangle 24">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elling apples&#10;&#10;Description automatically generated">
            <a:extLst>
              <a:ext uri="{FF2B5EF4-FFF2-40B4-BE49-F238E27FC236}">
                <a16:creationId xmlns:a16="http://schemas.microsoft.com/office/drawing/2014/main" id="{514A3E48-1EAE-1536-5FE4-FA5EC7918615}"/>
              </a:ext>
            </a:extLst>
          </p:cNvPr>
          <p:cNvPicPr>
            <a:picLocks noChangeAspect="1"/>
          </p:cNvPicPr>
          <p:nvPr/>
        </p:nvPicPr>
        <p:blipFill rotWithShape="1">
          <a:blip r:embed="rId2">
            <a:extLst>
              <a:ext uri="{28A0092B-C50C-407E-A947-70E740481C1C}">
                <a14:useLocalDpi xmlns:a14="http://schemas.microsoft.com/office/drawing/2010/main" val="0"/>
              </a:ext>
            </a:extLst>
          </a:blip>
          <a:srcRect l="16193" r="16765" b="-1"/>
          <a:stretch/>
        </p:blipFill>
        <p:spPr>
          <a:xfrm>
            <a:off x="1" y="10"/>
            <a:ext cx="12192000" cy="6857990"/>
          </a:xfrm>
          <a:prstGeom prst="rect">
            <a:avLst/>
          </a:prstGeom>
        </p:spPr>
      </p:pic>
    </p:spTree>
    <p:extLst>
      <p:ext uri="{BB962C8B-B14F-4D97-AF65-F5344CB8AC3E}">
        <p14:creationId xmlns:p14="http://schemas.microsoft.com/office/powerpoint/2010/main" val="126954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BF2C-4EAD-0458-B42C-E9DA81148242}"/>
              </a:ext>
            </a:extLst>
          </p:cNvPr>
          <p:cNvSpPr>
            <a:spLocks noGrp="1"/>
          </p:cNvSpPr>
          <p:nvPr>
            <p:ph type="title"/>
          </p:nvPr>
        </p:nvSpPr>
        <p:spPr>
          <a:xfrm>
            <a:off x="619760" y="764373"/>
            <a:ext cx="6832600" cy="1293028"/>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First one hundred days in office</a:t>
            </a:r>
          </a:p>
        </p:txBody>
      </p:sp>
      <p:sp>
        <p:nvSpPr>
          <p:cNvPr id="3" name="Content Placeholder 2">
            <a:extLst>
              <a:ext uri="{FF2B5EF4-FFF2-40B4-BE49-F238E27FC236}">
                <a16:creationId xmlns:a16="http://schemas.microsoft.com/office/drawing/2014/main" id="{6BB24A31-23E4-A1C4-D953-756B517652E8}"/>
              </a:ext>
            </a:extLst>
          </p:cNvPr>
          <p:cNvSpPr>
            <a:spLocks noGrp="1"/>
          </p:cNvSpPr>
          <p:nvPr>
            <p:ph idx="1"/>
          </p:nvPr>
        </p:nvSpPr>
        <p:spPr>
          <a:xfrm>
            <a:off x="619760" y="2194560"/>
            <a:ext cx="6832600" cy="4024125"/>
          </a:xfrm>
        </p:spPr>
        <p:txBody>
          <a:bodyPr>
            <a:normAutofit/>
          </a:bodyPr>
          <a:lstStyle/>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Roosevelt issued the </a:t>
            </a:r>
            <a:r>
              <a:rPr lang="en-US" dirty="0">
                <a:solidFill>
                  <a:srgbClr val="00FF00"/>
                </a:solidFill>
                <a:latin typeface="Times New Roman" panose="02020603050405020304" pitchFamily="18" charset="0"/>
                <a:cs typeface="Times New Roman" panose="02020603050405020304" pitchFamily="18" charset="0"/>
              </a:rPr>
              <a:t>New Deal.</a:t>
            </a:r>
          </a:p>
          <a:p>
            <a:r>
              <a:rPr lang="en-US" dirty="0">
                <a:solidFill>
                  <a:srgbClr val="FF0000"/>
                </a:solidFill>
                <a:latin typeface="Times New Roman" panose="02020603050405020304" pitchFamily="18" charset="0"/>
                <a:cs typeface="Times New Roman" panose="02020603050405020304" pitchFamily="18" charset="0"/>
              </a:rPr>
              <a:t>Provided relief to people struggling during the economic crisis</a:t>
            </a:r>
          </a:p>
          <a:p>
            <a:r>
              <a:rPr lang="en-US" dirty="0">
                <a:solidFill>
                  <a:srgbClr val="FF0000"/>
                </a:solidFill>
                <a:latin typeface="Times New Roman" panose="02020603050405020304" pitchFamily="18" charset="0"/>
                <a:cs typeface="Times New Roman" panose="02020603050405020304" pitchFamily="18" charset="0"/>
              </a:rPr>
              <a:t> National bank holiday- Roosevelt issue that banks will temporaliy close</a:t>
            </a:r>
          </a:p>
          <a:p>
            <a:r>
              <a:rPr lang="en-US" dirty="0">
                <a:solidFill>
                  <a:srgbClr val="FF0000"/>
                </a:solidFill>
                <a:latin typeface="Times New Roman" panose="02020603050405020304" pitchFamily="18" charset="0"/>
                <a:cs typeface="Times New Roman" panose="02020603050405020304" pitchFamily="18" charset="0"/>
              </a:rPr>
              <a:t> Roosevelt signed an executive order to close all banks.</a:t>
            </a:r>
          </a:p>
          <a:p>
            <a:r>
              <a:rPr lang="en-US" dirty="0">
                <a:solidFill>
                  <a:srgbClr val="00FF00"/>
                </a:solidFill>
                <a:latin typeface="Times New Roman" panose="02020603050405020304" pitchFamily="18" charset="0"/>
                <a:cs typeface="Times New Roman" panose="02020603050405020304" pitchFamily="18" charset="0"/>
              </a:rPr>
              <a:t>Fireside chats- radio broadcast messages delivered by President Roosevelt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Picture 12" descr="image">
            <a:extLst>
              <a:ext uri="{FF2B5EF4-FFF2-40B4-BE49-F238E27FC236}">
                <a16:creationId xmlns:a16="http://schemas.microsoft.com/office/drawing/2014/main" id="{ED24542A-92A2-7579-29AE-4F512B8183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1238" y="1659923"/>
            <a:ext cx="3644962" cy="3644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28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7A96-7295-7F15-97F0-137EDD6E20C7}"/>
              </a:ext>
            </a:extLst>
          </p:cNvPr>
          <p:cNvSpPr>
            <a:spLocks noGrp="1"/>
          </p:cNvSpPr>
          <p:nvPr>
            <p:ph type="title"/>
          </p:nvPr>
        </p:nvSpPr>
        <p:spPr/>
        <p:txBody>
          <a:bodyPr/>
          <a:lstStyle/>
          <a:p>
            <a:r>
              <a:rPr lang="en-US" dirty="0"/>
              <a:t>2125</a:t>
            </a:r>
            <a:br>
              <a:rPr lang="en-US" dirty="0"/>
            </a:br>
            <a:r>
              <a:rPr lang="en-US" dirty="0"/>
              <a:t>0</a:t>
            </a:r>
          </a:p>
        </p:txBody>
      </p:sp>
      <p:pic>
        <p:nvPicPr>
          <p:cNvPr id="4" name="Online Media 3" title="Gather ‘round to hear FDR’s first fireside chat">
            <a:hlinkClick r:id="" action="ppaction://media"/>
            <a:extLst>
              <a:ext uri="{FF2B5EF4-FFF2-40B4-BE49-F238E27FC236}">
                <a16:creationId xmlns:a16="http://schemas.microsoft.com/office/drawing/2014/main" id="{98365C6C-6B44-12C9-8217-0BF235D6107F}"/>
              </a:ext>
            </a:extLst>
          </p:cNvPr>
          <p:cNvPicPr>
            <a:picLocks noGrp="1" noRot="1" noChangeAspect="1"/>
          </p:cNvPicPr>
          <p:nvPr>
            <p:ph idx="1"/>
            <a:videoFile r:link="rId1"/>
          </p:nvPr>
        </p:nvPicPr>
        <p:blipFill>
          <a:blip r:embed="rId3"/>
          <a:stretch>
            <a:fillRect/>
          </a:stretch>
        </p:blipFill>
        <p:spPr>
          <a:xfrm>
            <a:off x="2535238" y="2193925"/>
            <a:ext cx="7123112" cy="4024313"/>
          </a:xfrm>
          <a:prstGeom prst="rect">
            <a:avLst/>
          </a:prstGeom>
        </p:spPr>
      </p:pic>
    </p:spTree>
    <p:extLst>
      <p:ext uri="{BB962C8B-B14F-4D97-AF65-F5344CB8AC3E}">
        <p14:creationId xmlns:p14="http://schemas.microsoft.com/office/powerpoint/2010/main" val="37477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A191-43A2-8855-D1C5-5005F57C580B}"/>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Alphabet Organizations created</a:t>
            </a:r>
          </a:p>
        </p:txBody>
      </p:sp>
      <p:sp>
        <p:nvSpPr>
          <p:cNvPr id="3" name="Content Placeholder 2">
            <a:extLst>
              <a:ext uri="{FF2B5EF4-FFF2-40B4-BE49-F238E27FC236}">
                <a16:creationId xmlns:a16="http://schemas.microsoft.com/office/drawing/2014/main" id="{6C0DE892-1A36-B356-1A29-9FE46D2E75D1}"/>
              </a:ext>
            </a:extLst>
          </p:cNvPr>
          <p:cNvSpPr>
            <a:spLocks noGrp="1"/>
          </p:cNvSpPr>
          <p:nvPr>
            <p:ph idx="1"/>
          </p:nvPr>
        </p:nvSpPr>
        <p:spPr>
          <a:xfrm>
            <a:off x="677334" y="1921565"/>
            <a:ext cx="8596668" cy="4691270"/>
          </a:xfrm>
        </p:spPr>
        <p:txBody>
          <a:bodyPr>
            <a:normAutofit/>
          </a:bodyPr>
          <a:lstStyle/>
          <a:p>
            <a:pPr eaLnBrk="1" hangingPunct="1"/>
            <a:r>
              <a:rPr lang="en-US" altLang="en-US" sz="2400" dirty="0">
                <a:solidFill>
                  <a:srgbClr val="00FF00"/>
                </a:solidFill>
                <a:latin typeface="Times New Roman" panose="02020603050405020304" pitchFamily="18" charset="0"/>
                <a:cs typeface="Times New Roman" panose="02020603050405020304" pitchFamily="18" charset="0"/>
              </a:rPr>
              <a:t>Agricultural Adjustment Act (AAA)</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Restore agricultural prosperity during the Great Depression.</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Curtailing farm production, reducing export surpluses, and raising prices.</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Repair prices of goods paid to farmer to the purchasing power to that before the Depression</a:t>
            </a:r>
          </a:p>
          <a:p>
            <a:pPr eaLnBrk="1" hangingPunct="1"/>
            <a:r>
              <a:rPr lang="en-US" altLang="en-US" sz="2400" dirty="0">
                <a:solidFill>
                  <a:srgbClr val="00FF00"/>
                </a:solidFill>
                <a:latin typeface="Times New Roman" panose="02020603050405020304" pitchFamily="18" charset="0"/>
                <a:cs typeface="Times New Roman" panose="02020603050405020304" pitchFamily="18" charset="0"/>
              </a:rPr>
              <a:t>Tennessee Valley Authority (TVA)</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Hired thousands of workers to fix &amp; build dams</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Flood control &amp; hydroelectric power</a:t>
            </a:r>
          </a:p>
          <a:p>
            <a:pPr lvl="1" eaLnBrk="1" hangingPunct="1"/>
            <a:r>
              <a:rPr lang="en-US" altLang="en-US" sz="2400" dirty="0">
                <a:solidFill>
                  <a:srgbClr val="FF0000"/>
                </a:solidFill>
                <a:latin typeface="Times New Roman" panose="02020603050405020304" pitchFamily="18" charset="0"/>
                <a:cs typeface="Times New Roman" panose="02020603050405020304" pitchFamily="18" charset="0"/>
              </a:rPr>
              <a:t>Help the poorest areas</a:t>
            </a: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008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EC68-2DB8-38C2-7A24-7471CF6EC07B}"/>
              </a:ext>
            </a:extLst>
          </p:cNvPr>
          <p:cNvSpPr>
            <a:spLocks noGrp="1"/>
          </p:cNvSpPr>
          <p:nvPr>
            <p:ph type="title"/>
          </p:nvPr>
        </p:nvSpPr>
        <p:spPr/>
        <p:txBody>
          <a:bodyPr/>
          <a:lstStyle/>
          <a:p>
            <a:endParaRPr lang="en-US"/>
          </a:p>
        </p:txBody>
      </p:sp>
      <p:pic>
        <p:nvPicPr>
          <p:cNvPr id="5" name="Content Placeholder 4" descr="A dam with a road and water&#10;&#10;Description automatically generated with medium confidence">
            <a:extLst>
              <a:ext uri="{FF2B5EF4-FFF2-40B4-BE49-F238E27FC236}">
                <a16:creationId xmlns:a16="http://schemas.microsoft.com/office/drawing/2014/main" id="{9FF8F0DC-F8FD-A881-010A-07B1EA12C3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56924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4137-D1C7-C550-7637-A8D990CB8D2A}"/>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Alphabet organizations</a:t>
            </a:r>
          </a:p>
        </p:txBody>
      </p:sp>
      <p:sp>
        <p:nvSpPr>
          <p:cNvPr id="3" name="Content Placeholder 2">
            <a:extLst>
              <a:ext uri="{FF2B5EF4-FFF2-40B4-BE49-F238E27FC236}">
                <a16:creationId xmlns:a16="http://schemas.microsoft.com/office/drawing/2014/main" id="{0B185BDE-27E6-DF61-444F-AF4D2EEF2A98}"/>
              </a:ext>
            </a:extLst>
          </p:cNvPr>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sz="2000" dirty="0">
                <a:solidFill>
                  <a:srgbClr val="00FF00"/>
                </a:solidFill>
                <a:latin typeface="Times New Roman" panose="02020603050405020304" pitchFamily="18" charset="0"/>
                <a:cs typeface="Times New Roman" panose="02020603050405020304" pitchFamily="18" charset="0"/>
              </a:rPr>
              <a:t>Civilian Conservation Corps (CCC)</a:t>
            </a:r>
          </a:p>
          <a:p>
            <a:pPr marL="274320" indent="-274320" eaLnBrk="1" fontAlgn="auto" hangingPunct="1">
              <a:spcAft>
                <a:spcPts val="0"/>
              </a:spcAft>
              <a:buClr>
                <a:schemeClr val="accent3"/>
              </a:buClr>
              <a:buFont typeface="Wingdings 2"/>
              <a:buChar char=""/>
              <a:defRPr/>
            </a:pPr>
            <a:r>
              <a:rPr lang="en-US" sz="2000" dirty="0">
                <a:solidFill>
                  <a:srgbClr val="FF0000"/>
                </a:solidFill>
                <a:latin typeface="Times New Roman" panose="02020603050405020304" pitchFamily="18" charset="0"/>
                <a:cs typeface="Times New Roman" panose="02020603050405020304" pitchFamily="18" charset="0"/>
              </a:rPr>
              <a:t>Most popular program out of the New Deal.</a:t>
            </a:r>
          </a:p>
          <a:p>
            <a:pPr marL="640080" lvl="1" indent="-246888" eaLnBrk="1" fontAlgn="auto" hangingPunct="1">
              <a:spcAft>
                <a:spcPts val="0"/>
              </a:spcAft>
              <a:buFont typeface="Wingdings 2"/>
              <a:buChar char=""/>
              <a:defRPr/>
            </a:pPr>
            <a:r>
              <a:rPr lang="en-US" sz="2000" dirty="0">
                <a:solidFill>
                  <a:srgbClr val="FF0000"/>
                </a:solidFill>
                <a:latin typeface="Times New Roman" panose="02020603050405020304" pitchFamily="18" charset="0"/>
                <a:cs typeface="Times New Roman" panose="02020603050405020304" pitchFamily="18" charset="0"/>
              </a:rPr>
              <a:t>Single men—18-25</a:t>
            </a:r>
          </a:p>
          <a:p>
            <a:pPr marL="640080" lvl="1" indent="-246888" eaLnBrk="1" fontAlgn="auto" hangingPunct="1">
              <a:spcAft>
                <a:spcPts val="0"/>
              </a:spcAft>
              <a:buFont typeface="Wingdings 2"/>
              <a:buChar char=""/>
              <a:defRPr/>
            </a:pPr>
            <a:r>
              <a:rPr lang="en-US" sz="2000" dirty="0">
                <a:solidFill>
                  <a:srgbClr val="FF0000"/>
                </a:solidFill>
                <a:latin typeface="Times New Roman" panose="02020603050405020304" pitchFamily="18" charset="0"/>
                <a:cs typeface="Times New Roman" panose="02020603050405020304" pitchFamily="18" charset="0"/>
              </a:rPr>
              <a:t>Build roads, parks, plant trees</a:t>
            </a:r>
          </a:p>
          <a:p>
            <a:pPr marL="640080" lvl="1" indent="-246888" eaLnBrk="1" fontAlgn="auto" hangingPunct="1">
              <a:spcAft>
                <a:spcPts val="0"/>
              </a:spcAft>
              <a:buFont typeface="Wingdings 2"/>
              <a:buChar char=""/>
              <a:defRPr/>
            </a:pPr>
            <a:r>
              <a:rPr lang="en-US" sz="2000" dirty="0">
                <a:solidFill>
                  <a:srgbClr val="FF0000"/>
                </a:solidFill>
                <a:latin typeface="Times New Roman" panose="02020603050405020304" pitchFamily="18" charset="0"/>
                <a:cs typeface="Times New Roman" panose="02020603050405020304" pitchFamily="18" charset="0"/>
              </a:rPr>
              <a:t>Help the environment</a:t>
            </a:r>
          </a:p>
          <a:p>
            <a:pPr marL="640080" lvl="1" indent="-246888" eaLnBrk="1" fontAlgn="auto" hangingPunct="1">
              <a:spcAft>
                <a:spcPts val="0"/>
              </a:spcAft>
              <a:buFont typeface="Wingdings 2"/>
              <a:buChar char=""/>
              <a:defRPr/>
            </a:pPr>
            <a:r>
              <a:rPr lang="en-US" sz="2000" b="1" dirty="0">
                <a:solidFill>
                  <a:srgbClr val="FF0000"/>
                </a:solidFill>
                <a:latin typeface="Times New Roman" panose="02020603050405020304" pitchFamily="18" charset="0"/>
                <a:cs typeface="Times New Roman" panose="02020603050405020304" pitchFamily="18" charset="0"/>
              </a:rPr>
              <a:t>(paid $30/month--$25 sent back home)</a:t>
            </a:r>
          </a:p>
          <a:p>
            <a:pPr marL="640080" lvl="1" indent="-246888" eaLnBrk="1" fontAlgn="auto" hangingPunct="1">
              <a:spcAft>
                <a:spcPts val="0"/>
              </a:spcAft>
              <a:buFont typeface="Wingdings 2"/>
              <a:buChar char=""/>
              <a:defRPr/>
            </a:pPr>
            <a:r>
              <a:rPr lang="en-US" sz="2000" b="1" dirty="0">
                <a:solidFill>
                  <a:srgbClr val="FF0000"/>
                </a:solidFill>
                <a:latin typeface="Times New Roman" panose="02020603050405020304" pitchFamily="18" charset="0"/>
                <a:cs typeface="Times New Roman" panose="02020603050405020304" pitchFamily="18" charset="0"/>
              </a:rPr>
              <a:t>Dissolved in 1942</a:t>
            </a:r>
          </a:p>
          <a:p>
            <a:pPr marL="393192" lvl="1" indent="0" eaLnBrk="1" fontAlgn="auto" hangingPunct="1">
              <a:spcAft>
                <a:spcPts val="0"/>
              </a:spcAft>
              <a:buNone/>
              <a:defRPr/>
            </a:pPr>
            <a:r>
              <a:rPr lang="en-US" b="1" dirty="0">
                <a:solidFill>
                  <a:srgbClr val="00FF00"/>
                </a:solidFill>
                <a:latin typeface="Times New Roman" panose="02020603050405020304" pitchFamily="18" charset="0"/>
                <a:cs typeface="Times New Roman" panose="02020603050405020304" pitchFamily="18" charset="0"/>
              </a:rPr>
              <a:t>FDIC- Help restore public confidence in banks. Provides insurance on bank accounts.</a:t>
            </a:r>
            <a:endParaRPr lang="en-US" sz="2000" dirty="0">
              <a:solidFill>
                <a:srgbClr val="00FF00"/>
              </a:solidFill>
              <a:latin typeface="Times New Roman" panose="02020603050405020304" pitchFamily="18" charset="0"/>
              <a:cs typeface="Times New Roman" panose="02020603050405020304" pitchFamily="18" charset="0"/>
            </a:endParaRPr>
          </a:p>
          <a:p>
            <a:pPr marL="274320" indent="-274320" eaLnBrk="1" fontAlgn="auto" hangingPunct="1">
              <a:spcAft>
                <a:spcPts val="0"/>
              </a:spcAft>
              <a:buClr>
                <a:schemeClr val="accent3"/>
              </a:buClr>
              <a:buFont typeface="Wingdings 2"/>
              <a:buChar char=""/>
              <a:defRPr/>
            </a:pPr>
            <a:r>
              <a:rPr lang="en-US" sz="2000" b="1" dirty="0">
                <a:solidFill>
                  <a:srgbClr val="FF0000"/>
                </a:solidFill>
                <a:latin typeface="Times New Roman" panose="02020603050405020304" pitchFamily="18" charset="0"/>
                <a:cs typeface="Times New Roman" panose="02020603050405020304" pitchFamily="18" charset="0"/>
              </a:rPr>
              <a:t>(FERA, PWA, CWA, WPA, NYA, EBRA, NRA, SEC, FDC, REA, HOLC, FHA, USHA)</a:t>
            </a:r>
          </a:p>
          <a:p>
            <a:endParaRPr lang="en-US" dirty="0"/>
          </a:p>
        </p:txBody>
      </p:sp>
    </p:spTree>
    <p:extLst>
      <p:ext uri="{BB962C8B-B14F-4D97-AF65-F5344CB8AC3E}">
        <p14:creationId xmlns:p14="http://schemas.microsoft.com/office/powerpoint/2010/main" val="2704496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3D09-1385-DE71-0D10-EEAEFEA691B8}"/>
              </a:ext>
            </a:extLst>
          </p:cNvPr>
          <p:cNvSpPr>
            <a:spLocks noGrp="1"/>
          </p:cNvSpPr>
          <p:nvPr>
            <p:ph type="title"/>
          </p:nvPr>
        </p:nvSpPr>
        <p:spPr/>
        <p:txBody>
          <a:bodyPr/>
          <a:lstStyle/>
          <a:p>
            <a:endParaRPr lang="en-US" dirty="0">
              <a:solidFill>
                <a:srgbClr val="FF0000"/>
              </a:solidFill>
            </a:endParaRPr>
          </a:p>
        </p:txBody>
      </p:sp>
      <p:pic>
        <p:nvPicPr>
          <p:cNvPr id="5" name="Content Placeholder 4" descr="A group of men in uniform&#10;&#10;Description automatically generated">
            <a:extLst>
              <a:ext uri="{FF2B5EF4-FFF2-40B4-BE49-F238E27FC236}">
                <a16:creationId xmlns:a16="http://schemas.microsoft.com/office/drawing/2014/main" id="{A8139DDE-27AF-F05C-994F-AF1934C812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777522" cy="4424516"/>
          </a:xfrm>
        </p:spPr>
      </p:pic>
      <p:pic>
        <p:nvPicPr>
          <p:cNvPr id="2050" name="Picture 2">
            <a:extLst>
              <a:ext uri="{FF2B5EF4-FFF2-40B4-BE49-F238E27FC236}">
                <a16:creationId xmlns:a16="http://schemas.microsoft.com/office/drawing/2014/main" id="{EE33F4D1-D973-6AD1-7C27-522DC6C5D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1784555"/>
            <a:ext cx="4482331" cy="4468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929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308D-5B3C-4556-E418-BD279FED6C6D}"/>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Social Security Act/ Second New Deal</a:t>
            </a:r>
          </a:p>
        </p:txBody>
      </p:sp>
      <p:sp>
        <p:nvSpPr>
          <p:cNvPr id="3" name="Content Placeholder 2">
            <a:extLst>
              <a:ext uri="{FF2B5EF4-FFF2-40B4-BE49-F238E27FC236}">
                <a16:creationId xmlns:a16="http://schemas.microsoft.com/office/drawing/2014/main" id="{87A2FDDA-3705-A614-D9AB-3C0A83F708A8}"/>
              </a:ext>
            </a:extLst>
          </p:cNvPr>
          <p:cNvSpPr>
            <a:spLocks noGrp="1"/>
          </p:cNvSpPr>
          <p:nvPr>
            <p:ph idx="1"/>
          </p:nvPr>
        </p:nvSpPr>
        <p:spPr>
          <a:xfrm>
            <a:off x="685800" y="2207812"/>
            <a:ext cx="9306339" cy="4024125"/>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Roosevelt believe that a Second New Deal is needed</a:t>
            </a:r>
          </a:p>
          <a:p>
            <a:r>
              <a:rPr lang="en-US" sz="2400" dirty="0">
                <a:solidFill>
                  <a:srgbClr val="FF0000"/>
                </a:solidFill>
                <a:latin typeface="Times New Roman" panose="02020603050405020304" pitchFamily="18" charset="0"/>
                <a:cs typeface="Times New Roman" panose="02020603050405020304" pitchFamily="18" charset="0"/>
              </a:rPr>
              <a:t>Some groups weren’t included in the First New deal</a:t>
            </a:r>
          </a:p>
          <a:p>
            <a:r>
              <a:rPr lang="en-US" sz="2400" dirty="0">
                <a:solidFill>
                  <a:srgbClr val="FF0000"/>
                </a:solidFill>
                <a:latin typeface="Times New Roman" panose="02020603050405020304" pitchFamily="18" charset="0"/>
                <a:cs typeface="Times New Roman" panose="02020603050405020304" pitchFamily="18" charset="0"/>
              </a:rPr>
              <a:t>Senior Citizens</a:t>
            </a:r>
          </a:p>
          <a:p>
            <a:r>
              <a:rPr lang="en-US" sz="2400" dirty="0">
                <a:solidFill>
                  <a:srgbClr val="FF0000"/>
                </a:solidFill>
                <a:latin typeface="Times New Roman" panose="02020603050405020304" pitchFamily="18" charset="0"/>
                <a:cs typeface="Times New Roman" panose="02020603050405020304" pitchFamily="18" charset="0"/>
              </a:rPr>
              <a:t>The </a:t>
            </a:r>
            <a:r>
              <a:rPr lang="en-US" sz="2400" dirty="0">
                <a:solidFill>
                  <a:srgbClr val="00FF00"/>
                </a:solidFill>
                <a:latin typeface="Times New Roman" panose="02020603050405020304" pitchFamily="18" charset="0"/>
                <a:cs typeface="Times New Roman" panose="02020603050405020304" pitchFamily="18" charset="0"/>
              </a:rPr>
              <a:t>Social security Act </a:t>
            </a:r>
            <a:r>
              <a:rPr lang="en-US" sz="2400" dirty="0">
                <a:solidFill>
                  <a:srgbClr val="FF0000"/>
                </a:solidFill>
                <a:latin typeface="Times New Roman" panose="02020603050405020304" pitchFamily="18" charset="0"/>
                <a:cs typeface="Times New Roman" panose="02020603050405020304" pitchFamily="18" charset="0"/>
              </a:rPr>
              <a:t>of 1935 was passed.</a:t>
            </a:r>
          </a:p>
          <a:p>
            <a:r>
              <a:rPr lang="en-US" sz="2400" dirty="0">
                <a:solidFill>
                  <a:srgbClr val="FF0000"/>
                </a:solidFill>
                <a:latin typeface="Times New Roman" panose="02020603050405020304" pitchFamily="18" charset="0"/>
                <a:cs typeface="Times New Roman" panose="02020603050405020304" pitchFamily="18" charset="0"/>
              </a:rPr>
              <a:t>Provides Old age pension, unemployment insurance and aid to the disabled.</a:t>
            </a:r>
          </a:p>
        </p:txBody>
      </p:sp>
    </p:spTree>
    <p:extLst>
      <p:ext uri="{BB962C8B-B14F-4D97-AF65-F5344CB8AC3E}">
        <p14:creationId xmlns:p14="http://schemas.microsoft.com/office/powerpoint/2010/main" val="2896047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A433-2B8E-A7DF-2D1D-5EBCC699AEF0}"/>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New Deal Criticism </a:t>
            </a:r>
          </a:p>
        </p:txBody>
      </p:sp>
      <p:sp>
        <p:nvSpPr>
          <p:cNvPr id="3" name="Content Placeholder 2">
            <a:extLst>
              <a:ext uri="{FF2B5EF4-FFF2-40B4-BE49-F238E27FC236}">
                <a16:creationId xmlns:a16="http://schemas.microsoft.com/office/drawing/2014/main" id="{9B8E7320-0C67-386B-9EDD-49409513AB1A}"/>
              </a:ext>
            </a:extLst>
          </p:cNvPr>
          <p:cNvSpPr>
            <a:spLocks noGrp="1"/>
          </p:cNvSpPr>
          <p:nvPr>
            <p:ph idx="1"/>
          </p:nvPr>
        </p:nvSpPr>
        <p:spPr>
          <a:xfrm>
            <a:off x="677334" y="1828800"/>
            <a:ext cx="6323967" cy="4212562"/>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Political spectrums from both sides attacked Roosevelt resulted in the New Deal.</a:t>
            </a:r>
          </a:p>
          <a:p>
            <a:r>
              <a:rPr lang="en-US" sz="2400" dirty="0">
                <a:solidFill>
                  <a:srgbClr val="FF0000"/>
                </a:solidFill>
                <a:latin typeface="Times New Roman" panose="02020603050405020304" pitchFamily="18" charset="0"/>
                <a:cs typeface="Times New Roman" panose="02020603050405020304" pitchFamily="18" charset="0"/>
              </a:rPr>
              <a:t>Conservative believe FDR went too far; Liberals believe he didn’t go far enough.</a:t>
            </a:r>
          </a:p>
          <a:p>
            <a:r>
              <a:rPr lang="en-US" sz="2400" dirty="0">
                <a:solidFill>
                  <a:srgbClr val="FF0000"/>
                </a:solidFill>
                <a:latin typeface="Times New Roman" panose="02020603050405020304" pitchFamily="18" charset="0"/>
                <a:cs typeface="Times New Roman" panose="02020603050405020304" pitchFamily="18" charset="0"/>
              </a:rPr>
              <a:t>Huey Long, governor of Louisiana, challenged FDR for presidency.</a:t>
            </a:r>
          </a:p>
          <a:p>
            <a:r>
              <a:rPr lang="en-US" sz="2400" dirty="0">
                <a:solidFill>
                  <a:srgbClr val="FF0000"/>
                </a:solidFill>
                <a:latin typeface="Times New Roman" panose="02020603050405020304" pitchFamily="18" charset="0"/>
                <a:cs typeface="Times New Roman" panose="02020603050405020304" pitchFamily="18" charset="0"/>
              </a:rPr>
              <a:t>Didn’t believe that the New Deal went far enough.</a:t>
            </a:r>
          </a:p>
          <a:p>
            <a:r>
              <a:rPr lang="en-US" sz="2400" dirty="0">
                <a:solidFill>
                  <a:srgbClr val="FF0000"/>
                </a:solidFill>
                <a:latin typeface="Times New Roman" panose="02020603050405020304" pitchFamily="18" charset="0"/>
                <a:cs typeface="Times New Roman" panose="02020603050405020304" pitchFamily="18" charset="0"/>
              </a:rPr>
              <a:t>Proposed Share our wealth program. </a:t>
            </a:r>
          </a:p>
          <a:p>
            <a:r>
              <a:rPr lang="en-US" sz="2400" dirty="0">
                <a:solidFill>
                  <a:srgbClr val="FF0000"/>
                </a:solidFill>
                <a:latin typeface="Times New Roman" panose="02020603050405020304" pitchFamily="18" charset="0"/>
                <a:cs typeface="Times New Roman" panose="02020603050405020304" pitchFamily="18" charset="0"/>
              </a:rPr>
              <a:t>Assassinated in 1935</a:t>
            </a:r>
          </a:p>
          <a:p>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4" name="Picture 6" descr="Huey-Long(1)200">
            <a:extLst>
              <a:ext uri="{FF2B5EF4-FFF2-40B4-BE49-F238E27FC236}">
                <a16:creationId xmlns:a16="http://schemas.microsoft.com/office/drawing/2014/main" id="{78C9C8FB-442A-008B-EA98-F5491EAE2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27"/>
          <a:stretch>
            <a:fillRect/>
          </a:stretch>
        </p:blipFill>
        <p:spPr bwMode="auto">
          <a:xfrm>
            <a:off x="7097973" y="1705971"/>
            <a:ext cx="4516272" cy="46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83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A5F7-2DC0-02C1-0E0D-B6323181BBAF}"/>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Eleanor Roosevelt </a:t>
            </a:r>
          </a:p>
        </p:txBody>
      </p:sp>
      <p:sp>
        <p:nvSpPr>
          <p:cNvPr id="3" name="Content Placeholder 2">
            <a:extLst>
              <a:ext uri="{FF2B5EF4-FFF2-40B4-BE49-F238E27FC236}">
                <a16:creationId xmlns:a16="http://schemas.microsoft.com/office/drawing/2014/main" id="{8CFFC4CC-D79D-E5AA-0692-1D3ECFE710D7}"/>
              </a:ext>
            </a:extLst>
          </p:cNvPr>
          <p:cNvSpPr>
            <a:spLocks noGrp="1"/>
          </p:cNvSpPr>
          <p:nvPr>
            <p:ph idx="1"/>
          </p:nvPr>
        </p:nvSpPr>
        <p:spPr>
          <a:xfrm>
            <a:off x="685800" y="2194560"/>
            <a:ext cx="6138081" cy="4024125"/>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Very influential</a:t>
            </a:r>
          </a:p>
          <a:p>
            <a:r>
              <a:rPr lang="en-US" sz="2400" dirty="0">
                <a:solidFill>
                  <a:srgbClr val="FF0000"/>
                </a:solidFill>
                <a:latin typeface="Times New Roman" panose="02020603050405020304" pitchFamily="18" charset="0"/>
                <a:cs typeface="Times New Roman" panose="02020603050405020304" pitchFamily="18" charset="0"/>
              </a:rPr>
              <a:t>Interested in humanitarian causes and progress</a:t>
            </a:r>
          </a:p>
          <a:p>
            <a:r>
              <a:rPr lang="en-US" sz="2400" dirty="0">
                <a:solidFill>
                  <a:srgbClr val="FF0000"/>
                </a:solidFill>
                <a:latin typeface="Times New Roman" panose="02020603050405020304" pitchFamily="18" charset="0"/>
                <a:cs typeface="Times New Roman" panose="02020603050405020304" pitchFamily="18" charset="0"/>
              </a:rPr>
              <a:t>Travel across the U.S to  social conditions</a:t>
            </a:r>
          </a:p>
          <a:p>
            <a:r>
              <a:rPr lang="en-US" sz="2400" dirty="0">
                <a:solidFill>
                  <a:srgbClr val="FF0000"/>
                </a:solidFill>
                <a:latin typeface="Times New Roman" panose="02020603050405020304" pitchFamily="18" charset="0"/>
                <a:cs typeface="Times New Roman" panose="02020603050405020304" pitchFamily="18" charset="0"/>
              </a:rPr>
              <a:t>Convince President to appoint more women to government positions</a:t>
            </a:r>
          </a:p>
          <a:p>
            <a:r>
              <a:rPr lang="en-US" sz="2400" dirty="0">
                <a:solidFill>
                  <a:srgbClr val="FF0000"/>
                </a:solidFill>
                <a:latin typeface="Times New Roman" panose="02020603050405020304" pitchFamily="18" charset="0"/>
                <a:cs typeface="Times New Roman" panose="02020603050405020304" pitchFamily="18" charset="0"/>
              </a:rPr>
              <a:t>Known as “First lady of the world” </a:t>
            </a:r>
          </a:p>
          <a:p>
            <a:r>
              <a:rPr lang="en-US" sz="2400" dirty="0">
                <a:solidFill>
                  <a:srgbClr val="FF0000"/>
                </a:solidFill>
                <a:latin typeface="Times New Roman" panose="02020603050405020304" pitchFamily="18" charset="0"/>
                <a:cs typeface="Times New Roman" panose="02020603050405020304" pitchFamily="18" charset="0"/>
              </a:rPr>
              <a:t>FDR’s Legs, eyes, and ears.</a:t>
            </a: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2EB4E27-9F55-CF04-B856-5D2266D0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1713128"/>
            <a:ext cx="3963780" cy="474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48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EDB2-F7F6-B612-3CAC-A07C813214CE}"/>
              </a:ext>
            </a:extLst>
          </p:cNvPr>
          <p:cNvSpPr>
            <a:spLocks noGrp="1"/>
          </p:cNvSpPr>
          <p:nvPr>
            <p:ph type="title"/>
          </p:nvPr>
        </p:nvSpPr>
        <p:spPr/>
        <p:txBody>
          <a:bodyPr/>
          <a:lstStyle/>
          <a:p>
            <a:endParaRPr lang="en-US"/>
          </a:p>
        </p:txBody>
      </p:sp>
      <p:pic>
        <p:nvPicPr>
          <p:cNvPr id="4" name="Picture 5">
            <a:extLst>
              <a:ext uri="{FF2B5EF4-FFF2-40B4-BE49-F238E27FC236}">
                <a16:creationId xmlns:a16="http://schemas.microsoft.com/office/drawing/2014/main" id="{818B9201-2538-ED31-0EA0-8195EDEF34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1" y="446964"/>
            <a:ext cx="3762998" cy="359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eleanorrooseveltfacts.com/images/eleanor_roosevelt2.jpg">
            <a:extLst>
              <a:ext uri="{FF2B5EF4-FFF2-40B4-BE49-F238E27FC236}">
                <a16:creationId xmlns:a16="http://schemas.microsoft.com/office/drawing/2014/main" id="{12AFFEDD-C7F1-BB6B-1710-F72A00B20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935" y="336793"/>
            <a:ext cx="2667000" cy="34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age result for lorena hickok">
            <a:extLst>
              <a:ext uri="{FF2B5EF4-FFF2-40B4-BE49-F238E27FC236}">
                <a16:creationId xmlns:a16="http://schemas.microsoft.com/office/drawing/2014/main" id="{35B4146E-90F8-7277-342C-6CC55EA43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821" y="3888179"/>
            <a:ext cx="5158854" cy="282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85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84EF2-9EC1-3283-D140-5B4D78052BF2}"/>
              </a:ext>
            </a:extLst>
          </p:cNvPr>
          <p:cNvSpPr>
            <a:spLocks noGrp="1"/>
          </p:cNvSpPr>
          <p:nvPr>
            <p:ph type="title"/>
          </p:nvPr>
        </p:nvSpPr>
        <p:spPr/>
        <p:txBody>
          <a:bodyPr/>
          <a:lstStyle/>
          <a:p>
            <a:endParaRPr lang="en-US"/>
          </a:p>
        </p:txBody>
      </p:sp>
      <p:pic>
        <p:nvPicPr>
          <p:cNvPr id="5" name="Content Placeholder 4" descr="A person sitting on a ledge looking at a city">
            <a:extLst>
              <a:ext uri="{FF2B5EF4-FFF2-40B4-BE49-F238E27FC236}">
                <a16:creationId xmlns:a16="http://schemas.microsoft.com/office/drawing/2014/main" id="{786DEC46-B522-6935-45ED-33F748D090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80647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68B8-9754-D2ED-F007-9F4A7FF8CB33}"/>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World war ii</a:t>
            </a:r>
          </a:p>
        </p:txBody>
      </p:sp>
      <p:sp>
        <p:nvSpPr>
          <p:cNvPr id="3" name="Content Placeholder 2">
            <a:extLst>
              <a:ext uri="{FF2B5EF4-FFF2-40B4-BE49-F238E27FC236}">
                <a16:creationId xmlns:a16="http://schemas.microsoft.com/office/drawing/2014/main" id="{7DEDEA65-6490-1DF6-4F60-7987A7F4A153}"/>
              </a:ext>
            </a:extLst>
          </p:cNvPr>
          <p:cNvSpPr>
            <a:spLocks noGrp="1"/>
          </p:cNvSpPr>
          <p:nvPr>
            <p:ph idx="1"/>
          </p:nvPr>
        </p:nvSpPr>
        <p:spPr>
          <a:xfrm>
            <a:off x="685800" y="1869744"/>
            <a:ext cx="10820400" cy="4348942"/>
          </a:xfrm>
        </p:spPr>
        <p:txBody>
          <a:bodyPr>
            <a:normAutofit/>
          </a:bodyPr>
          <a:lstStyle/>
          <a:p>
            <a:pPr marL="0" indent="0">
              <a:buNone/>
            </a:pPr>
            <a:r>
              <a:rPr lang="en-US" sz="2000" b="0" i="0" dirty="0">
                <a:solidFill>
                  <a:srgbClr val="FF0000"/>
                </a:solidFill>
                <a:effectLst/>
                <a:latin typeface="Times New Roman" panose="02020603050405020304" pitchFamily="18" charset="0"/>
                <a:cs typeface="Times New Roman" panose="02020603050405020304" pitchFamily="18" charset="0"/>
              </a:rPr>
              <a:t>SSUSH19 – Examine the origins, major developments, and the domestic impact of World War II,</a:t>
            </a:r>
            <a:br>
              <a:rPr lang="en-US" sz="2000" dirty="0">
                <a:solidFill>
                  <a:srgbClr val="FF0000"/>
                </a:solidFill>
                <a:latin typeface="Times New Roman" panose="02020603050405020304" pitchFamily="18" charset="0"/>
                <a:cs typeface="Times New Roman" panose="02020603050405020304" pitchFamily="18" charset="0"/>
              </a:rPr>
            </a:br>
            <a:r>
              <a:rPr lang="en-US" sz="2000" b="0" i="0" dirty="0">
                <a:solidFill>
                  <a:srgbClr val="FF0000"/>
                </a:solidFill>
                <a:effectLst/>
                <a:latin typeface="Times New Roman" panose="02020603050405020304" pitchFamily="18" charset="0"/>
                <a:cs typeface="Times New Roman" panose="02020603050405020304" pitchFamily="18" charset="0"/>
              </a:rPr>
              <a:t>including the growth of the federal government.</a:t>
            </a:r>
          </a:p>
          <a:p>
            <a:pPr marL="342900" indent="-3429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Investigate the origins of U.S. involvement in the war including Lend-lease and the Japanese attack on Pearl</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Harbor.</a:t>
            </a:r>
          </a:p>
          <a:p>
            <a:pPr marL="342900" indent="-3429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Examine the Pacific Theater including the difficulties the U.S. faced in delivering weapons, food, and</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medical supplies to troops, the Battle of Midway, Manhattan Project and the dropping of the atomic bombs.</a:t>
            </a:r>
          </a:p>
          <a:p>
            <a:pPr marL="342900" indent="-3429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Examine the European Theater including difficulties the U.S. faced in delivering weapons, food, and</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medical supplies to troops, D-Day, and the Fall of Berlin.</a:t>
            </a:r>
          </a:p>
          <a:p>
            <a:pPr marL="342900" indent="-3429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Investigate the domestic impact of the war including war mobilization, as indicated by rationing, wartime</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conversion, and the role of women and African Americans or Blacks.</a:t>
            </a:r>
          </a:p>
          <a:p>
            <a:pPr marL="342900" indent="-342900">
              <a:buAutoNum type="alphaLcPeriod"/>
            </a:pPr>
            <a:r>
              <a:rPr lang="en-US" sz="1800" b="0" i="0" dirty="0">
                <a:solidFill>
                  <a:srgbClr val="FF0000"/>
                </a:solidFill>
                <a:effectLst/>
                <a:latin typeface="Times New Roman" panose="02020603050405020304" pitchFamily="18" charset="0"/>
                <a:cs typeface="Times New Roman" panose="02020603050405020304" pitchFamily="18" charset="0"/>
              </a:rPr>
              <a:t>Examine Roosevelt’s use of executive powers including the integration of defense industries and the</a:t>
            </a:r>
            <a:br>
              <a:rPr lang="en-US" sz="1800" dirty="0">
                <a:solidFill>
                  <a:srgbClr val="FF0000"/>
                </a:solidFill>
                <a:latin typeface="Times New Roman" panose="02020603050405020304" pitchFamily="18" charset="0"/>
                <a:cs typeface="Times New Roman" panose="02020603050405020304" pitchFamily="18" charset="0"/>
              </a:rPr>
            </a:br>
            <a:r>
              <a:rPr lang="en-US" sz="1800" b="0" i="0" dirty="0">
                <a:solidFill>
                  <a:srgbClr val="FF0000"/>
                </a:solidFill>
                <a:effectLst/>
                <a:latin typeface="Times New Roman" panose="02020603050405020304" pitchFamily="18" charset="0"/>
                <a:cs typeface="Times New Roman" panose="02020603050405020304" pitchFamily="18" charset="0"/>
              </a:rPr>
              <a:t>internment of Japanese-Americans.</a:t>
            </a:r>
            <a:endParaRPr lang="en-US"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483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EDF3-E31F-B0FC-2B24-0CEED26D4D19}"/>
              </a:ext>
            </a:extLst>
          </p:cNvPr>
          <p:cNvSpPr>
            <a:spLocks noGrp="1"/>
          </p:cNvSpPr>
          <p:nvPr>
            <p:ph type="title"/>
          </p:nvPr>
        </p:nvSpPr>
        <p:spPr/>
        <p:txBody>
          <a:bodyPr/>
          <a:lstStyle/>
          <a:p>
            <a:endParaRPr lang="en-US"/>
          </a:p>
        </p:txBody>
      </p:sp>
      <p:pic>
        <p:nvPicPr>
          <p:cNvPr id="10242" name="Picture 2" descr="hitler-at-dortmund-rally-2 - World War II Political Leaders Pictures ...">
            <a:extLst>
              <a:ext uri="{FF2B5EF4-FFF2-40B4-BE49-F238E27FC236}">
                <a16:creationId xmlns:a16="http://schemas.microsoft.com/office/drawing/2014/main" id="{AAF31BDE-5378-D1B3-3DCC-947F9F5E05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1012" y="764373"/>
            <a:ext cx="9285188" cy="545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783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E05A-F6B6-FB17-1B72-C1BCA45595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7106D2-FDA7-EA13-F0C4-AAB1D3B512E5}"/>
              </a:ext>
            </a:extLst>
          </p:cNvPr>
          <p:cNvSpPr>
            <a:spLocks noGrp="1"/>
          </p:cNvSpPr>
          <p:nvPr>
            <p:ph idx="1"/>
          </p:nvPr>
        </p:nvSpPr>
        <p:spPr/>
        <p:txBody>
          <a:bodyPr/>
          <a:lstStyle/>
          <a:p>
            <a:endParaRPr lang="en-US"/>
          </a:p>
        </p:txBody>
      </p:sp>
      <p:pic>
        <p:nvPicPr>
          <p:cNvPr id="16386" name="Picture 2" descr="FILE - From left to right, Dr. Joseph Goebbels, German Chancellor Adolf Hitler, Reichs Sports Leader Hans von Tschammer und Osten and General Field Marschall Werner von Blomberg observe the Olympic Games in Berlin, Germany in August 1936. (AP Photo, File)">
            <a:extLst>
              <a:ext uri="{FF2B5EF4-FFF2-40B4-BE49-F238E27FC236}">
                <a16:creationId xmlns:a16="http://schemas.microsoft.com/office/drawing/2014/main" id="{3D75C7D1-2420-50F4-8A0D-EFD650756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58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5C3B-A050-5D44-DA6C-A5BF95C659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95BC03-06AF-E32A-E16A-1D4A1109C849}"/>
              </a:ext>
            </a:extLst>
          </p:cNvPr>
          <p:cNvSpPr>
            <a:spLocks noGrp="1"/>
          </p:cNvSpPr>
          <p:nvPr>
            <p:ph idx="1"/>
          </p:nvPr>
        </p:nvSpPr>
        <p:spPr/>
        <p:txBody>
          <a:bodyPr/>
          <a:lstStyle/>
          <a:p>
            <a:endParaRPr lang="en-US"/>
          </a:p>
        </p:txBody>
      </p:sp>
      <p:pic>
        <p:nvPicPr>
          <p:cNvPr id="11266" name="Picture 2">
            <a:extLst>
              <a:ext uri="{FF2B5EF4-FFF2-40B4-BE49-F238E27FC236}">
                <a16:creationId xmlns:a16="http://schemas.microsoft.com/office/drawing/2014/main" id="{2F6E8405-BBF6-0F05-BCFE-FAC760C93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2735"/>
            <a:ext cx="10820399" cy="654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67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2534-CBA2-A5C1-FBA9-0D97F72A0EC0}"/>
              </a:ext>
            </a:extLst>
          </p:cNvPr>
          <p:cNvSpPr>
            <a:spLocks noGrp="1"/>
          </p:cNvSpPr>
          <p:nvPr>
            <p:ph type="title"/>
          </p:nvPr>
        </p:nvSpPr>
        <p:spPr>
          <a:xfrm>
            <a:off x="5805803" y="764373"/>
            <a:ext cx="7360922" cy="1293028"/>
          </a:xfrm>
        </p:spPr>
        <p:txBody>
          <a:bodyPr/>
          <a:lstStyle/>
          <a:p>
            <a:endParaRPr lang="en-US" dirty="0"/>
          </a:p>
        </p:txBody>
      </p:sp>
      <p:sp>
        <p:nvSpPr>
          <p:cNvPr id="3" name="Content Placeholder 2">
            <a:extLst>
              <a:ext uri="{FF2B5EF4-FFF2-40B4-BE49-F238E27FC236}">
                <a16:creationId xmlns:a16="http://schemas.microsoft.com/office/drawing/2014/main" id="{3386D2C8-F864-E094-F096-9F94B2892912}"/>
              </a:ext>
            </a:extLst>
          </p:cNvPr>
          <p:cNvSpPr>
            <a:spLocks noGrp="1"/>
          </p:cNvSpPr>
          <p:nvPr>
            <p:ph idx="1"/>
          </p:nvPr>
        </p:nvSpPr>
        <p:spPr/>
        <p:txBody>
          <a:bodyPr/>
          <a:lstStyle/>
          <a:p>
            <a:endParaRPr lang="en-US"/>
          </a:p>
        </p:txBody>
      </p:sp>
      <p:pic>
        <p:nvPicPr>
          <p:cNvPr id="12290" name="Picture 2" descr="Benito Mussolini and the founding of the Italian Fascists | Italy On ...">
            <a:extLst>
              <a:ext uri="{FF2B5EF4-FFF2-40B4-BE49-F238E27FC236}">
                <a16:creationId xmlns:a16="http://schemas.microsoft.com/office/drawing/2014/main" id="{9DB62B6D-40E9-1DBE-DCCD-964A1DA6D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08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talian Campaign | Summary, Map, Significance, Date, &amp; World War II |  Britannica">
            <a:extLst>
              <a:ext uri="{FF2B5EF4-FFF2-40B4-BE49-F238E27FC236}">
                <a16:creationId xmlns:a16="http://schemas.microsoft.com/office/drawing/2014/main" id="{28A8CC55-9FB0-8BCE-80FD-80DDB4A90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0"/>
            <a:ext cx="7583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207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4D23-0BDB-4F44-ED1F-7DD1F2BF7271}"/>
              </a:ext>
            </a:extLst>
          </p:cNvPr>
          <p:cNvSpPr>
            <a:spLocks noGrp="1"/>
          </p:cNvSpPr>
          <p:nvPr>
            <p:ph type="title"/>
          </p:nvPr>
        </p:nvSpPr>
        <p:spPr/>
        <p:txBody>
          <a:bodyPr/>
          <a:lstStyle/>
          <a:p>
            <a:endParaRPr lang="en-US"/>
          </a:p>
        </p:txBody>
      </p:sp>
      <p:pic>
        <p:nvPicPr>
          <p:cNvPr id="13314" name="Picture 2" descr="Who was the leader of japan during ww2? - Quora">
            <a:extLst>
              <a:ext uri="{FF2B5EF4-FFF2-40B4-BE49-F238E27FC236}">
                <a16:creationId xmlns:a16="http://schemas.microsoft.com/office/drawing/2014/main" id="{C008B5D6-11B0-F4E1-8413-C82B25847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243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5 things to know about Japan's World War II surrender | AP News">
            <a:extLst>
              <a:ext uri="{FF2B5EF4-FFF2-40B4-BE49-F238E27FC236}">
                <a16:creationId xmlns:a16="http://schemas.microsoft.com/office/drawing/2014/main" id="{BEF8DB86-C9BF-D4E1-86DE-20154354AE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32438" y="0"/>
            <a:ext cx="70595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79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ina Rhyming » Blog Archive » Protesting the Japanese Invasion of ...">
            <a:extLst>
              <a:ext uri="{FF2B5EF4-FFF2-40B4-BE49-F238E27FC236}">
                <a16:creationId xmlns:a16="http://schemas.microsoft.com/office/drawing/2014/main" id="{EAED0AB2-D0FE-D33B-B260-B817EC939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3688"/>
            <a:ext cx="4402394" cy="545431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World War II timeline | Timetoast timelines">
            <a:extLst>
              <a:ext uri="{FF2B5EF4-FFF2-40B4-BE49-F238E27FC236}">
                <a16:creationId xmlns:a16="http://schemas.microsoft.com/office/drawing/2014/main" id="{9C6EC18D-C024-2C79-F82D-396E8EC9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155" y="2447925"/>
            <a:ext cx="6749845"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84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4B98-808B-4866-E500-A78C326B6F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237B7-8DE9-AF4A-801D-1C4F4E12C44F}"/>
              </a:ext>
            </a:extLst>
          </p:cNvPr>
          <p:cNvSpPr>
            <a:spLocks noGrp="1"/>
          </p:cNvSpPr>
          <p:nvPr>
            <p:ph idx="1"/>
          </p:nvPr>
        </p:nvSpPr>
        <p:spPr/>
        <p:txBody>
          <a:bodyPr/>
          <a:lstStyle/>
          <a:p>
            <a:endParaRPr lang="en-US"/>
          </a:p>
        </p:txBody>
      </p:sp>
      <p:pic>
        <p:nvPicPr>
          <p:cNvPr id="18434" name="Picture 2">
            <a:extLst>
              <a:ext uri="{FF2B5EF4-FFF2-40B4-BE49-F238E27FC236}">
                <a16:creationId xmlns:a16="http://schemas.microsoft.com/office/drawing/2014/main" id="{C7ABE678-89A2-4722-187E-026AFD8FB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13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4AF9-7C45-16C8-23CC-1D3419EADBEF}"/>
              </a:ext>
            </a:extLst>
          </p:cNvPr>
          <p:cNvSpPr>
            <a:spLocks noGrp="1"/>
          </p:cNvSpPr>
          <p:nvPr>
            <p:ph type="title"/>
          </p:nvPr>
        </p:nvSpPr>
        <p:spPr>
          <a:xfrm>
            <a:off x="2895600" y="764373"/>
            <a:ext cx="8610600" cy="1293028"/>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AXIS POWERS </a:t>
            </a:r>
            <a:r>
              <a:rPr lang="en-US" dirty="0">
                <a:latin typeface="Times New Roman" panose="02020603050405020304" pitchFamily="18" charset="0"/>
                <a:cs typeface="Times New Roman" panose="02020603050405020304" pitchFamily="18" charset="0"/>
              </a:rPr>
              <a:t>VS. </a:t>
            </a:r>
            <a:r>
              <a:rPr lang="en-US" dirty="0">
                <a:solidFill>
                  <a:srgbClr val="00FF00"/>
                </a:solidFill>
                <a:latin typeface="Times New Roman" panose="02020603050405020304" pitchFamily="18" charset="0"/>
                <a:cs typeface="Times New Roman" panose="02020603050405020304" pitchFamily="18" charset="0"/>
              </a:rPr>
              <a:t>ALLIES POWERS</a:t>
            </a:r>
          </a:p>
        </p:txBody>
      </p:sp>
      <p:sp>
        <p:nvSpPr>
          <p:cNvPr id="3" name="Content Placeholder 2">
            <a:extLst>
              <a:ext uri="{FF2B5EF4-FFF2-40B4-BE49-F238E27FC236}">
                <a16:creationId xmlns:a16="http://schemas.microsoft.com/office/drawing/2014/main" id="{CCAF6E87-2EA4-C25D-0554-D380049E6E43}"/>
              </a:ext>
            </a:extLst>
          </p:cNvPr>
          <p:cNvSpPr>
            <a:spLocks noGrp="1"/>
          </p:cNvSpPr>
          <p:nvPr>
            <p:ph idx="1"/>
          </p:nvPr>
        </p:nvSpPr>
        <p:spPr>
          <a:xfrm>
            <a:off x="677333" y="2194560"/>
            <a:ext cx="5816600" cy="4024125"/>
          </a:xfrm>
        </p:spPr>
        <p:txBody>
          <a:bodyPr>
            <a:normAutofit/>
          </a:bodyPr>
          <a:lstStyle/>
          <a:p>
            <a:r>
              <a:rPr lang="en-US" dirty="0">
                <a:solidFill>
                  <a:srgbClr val="00FF00"/>
                </a:solidFill>
                <a:latin typeface="Times New Roman" panose="02020603050405020304" pitchFamily="18" charset="0"/>
                <a:cs typeface="Times New Roman" panose="02020603050405020304" pitchFamily="18" charset="0"/>
              </a:rPr>
              <a:t>Germany</a:t>
            </a:r>
          </a:p>
          <a:p>
            <a:r>
              <a:rPr lang="en-US" dirty="0">
                <a:solidFill>
                  <a:srgbClr val="00FF00"/>
                </a:solidFill>
                <a:latin typeface="Times New Roman" panose="02020603050405020304" pitchFamily="18" charset="0"/>
                <a:cs typeface="Times New Roman" panose="02020603050405020304" pitchFamily="18" charset="0"/>
              </a:rPr>
              <a:t>Italy </a:t>
            </a:r>
          </a:p>
          <a:p>
            <a:r>
              <a:rPr lang="en-US" dirty="0">
                <a:solidFill>
                  <a:srgbClr val="00FF00"/>
                </a:solidFill>
                <a:latin typeface="Times New Roman" panose="02020603050405020304" pitchFamily="18" charset="0"/>
                <a:cs typeface="Times New Roman" panose="02020603050405020304" pitchFamily="18" charset="0"/>
              </a:rPr>
              <a:t>Japan</a:t>
            </a:r>
          </a:p>
          <a:p>
            <a:r>
              <a:rPr lang="en-US" dirty="0">
                <a:solidFill>
                  <a:srgbClr val="FF0000"/>
                </a:solidFill>
                <a:latin typeface="Times New Roman" panose="02020603050405020304" pitchFamily="18" charset="0"/>
                <a:cs typeface="Times New Roman" panose="02020603050405020304" pitchFamily="18" charset="0"/>
              </a:rPr>
              <a:t>France</a:t>
            </a:r>
          </a:p>
          <a:p>
            <a:r>
              <a:rPr lang="en-US" dirty="0">
                <a:solidFill>
                  <a:srgbClr val="FF0000"/>
                </a:solidFill>
                <a:latin typeface="Times New Roman" panose="02020603050405020304" pitchFamily="18" charset="0"/>
                <a:cs typeface="Times New Roman" panose="02020603050405020304" pitchFamily="18" charset="0"/>
              </a:rPr>
              <a:t>Great Britain</a:t>
            </a:r>
          </a:p>
          <a:p>
            <a:r>
              <a:rPr lang="en-US" dirty="0">
                <a:solidFill>
                  <a:srgbClr val="FF0000"/>
                </a:solidFill>
                <a:latin typeface="Times New Roman" panose="02020603050405020304" pitchFamily="18" charset="0"/>
                <a:cs typeface="Times New Roman" panose="02020603050405020304" pitchFamily="18" charset="0"/>
              </a:rPr>
              <a:t>United States</a:t>
            </a:r>
          </a:p>
          <a:p>
            <a:r>
              <a:rPr lang="en-US" dirty="0">
                <a:solidFill>
                  <a:srgbClr val="FF0000"/>
                </a:solidFill>
                <a:latin typeface="Times New Roman" panose="02020603050405020304" pitchFamily="18" charset="0"/>
                <a:cs typeface="Times New Roman" panose="02020603050405020304" pitchFamily="18" charset="0"/>
              </a:rPr>
              <a:t>Soviet Union (Russia)</a:t>
            </a:r>
          </a:p>
        </p:txBody>
      </p:sp>
      <p:pic>
        <p:nvPicPr>
          <p:cNvPr id="3074" name="Picture 2" descr="You're tired of seeing &quot;Axis Victory&quot; maps, but i don't think you saw a ...">
            <a:extLst>
              <a:ext uri="{FF2B5EF4-FFF2-40B4-BE49-F238E27FC236}">
                <a16:creationId xmlns:a16="http://schemas.microsoft.com/office/drawing/2014/main" id="{E470E53D-BADE-7B7C-136B-2CF0A2E81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9" r="2807" b="3"/>
          <a:stretch/>
        </p:blipFill>
        <p:spPr bwMode="auto">
          <a:xfrm>
            <a:off x="6985000" y="2501159"/>
            <a:ext cx="4521200" cy="341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02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E260-208B-BA85-91CF-9D7516BEFA0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Early beginnings of Wwii </a:t>
            </a:r>
          </a:p>
        </p:txBody>
      </p:sp>
      <p:sp>
        <p:nvSpPr>
          <p:cNvPr id="3" name="Content Placeholder 2">
            <a:extLst>
              <a:ext uri="{FF2B5EF4-FFF2-40B4-BE49-F238E27FC236}">
                <a16:creationId xmlns:a16="http://schemas.microsoft.com/office/drawing/2014/main" id="{B14F0A5A-65E5-A7D3-A68D-17C4B1FA4E0D}"/>
              </a:ext>
            </a:extLst>
          </p:cNvPr>
          <p:cNvSpPr>
            <a:spLocks noGrp="1"/>
          </p:cNvSpPr>
          <p:nvPr>
            <p:ph idx="1"/>
          </p:nvPr>
        </p:nvSpPr>
        <p:spPr>
          <a:xfrm>
            <a:off x="685800" y="2194560"/>
            <a:ext cx="5537579" cy="4024125"/>
          </a:xfrm>
        </p:spPr>
        <p:txBody>
          <a:bodyPr/>
          <a:lstStyle/>
          <a:p>
            <a:r>
              <a:rPr lang="en-US" dirty="0">
                <a:solidFill>
                  <a:srgbClr val="FF0000"/>
                </a:solidFill>
                <a:latin typeface="Times New Roman" panose="02020603050405020304" pitchFamily="18" charset="0"/>
                <a:cs typeface="Times New Roman" panose="02020603050405020304" pitchFamily="18" charset="0"/>
              </a:rPr>
              <a:t> The United States was </a:t>
            </a:r>
            <a:r>
              <a:rPr lang="en-US" dirty="0">
                <a:solidFill>
                  <a:srgbClr val="00FF00"/>
                </a:solidFill>
                <a:latin typeface="Times New Roman" panose="02020603050405020304" pitchFamily="18" charset="0"/>
                <a:cs typeface="Times New Roman" panose="02020603050405020304" pitchFamily="18" charset="0"/>
              </a:rPr>
              <a:t>cautious</a:t>
            </a:r>
            <a:r>
              <a:rPr lang="en-US" dirty="0">
                <a:solidFill>
                  <a:srgbClr val="FF0000"/>
                </a:solidFill>
                <a:latin typeface="Times New Roman" panose="02020603050405020304" pitchFamily="18" charset="0"/>
                <a:cs typeface="Times New Roman" panose="02020603050405020304" pitchFamily="18" charset="0"/>
              </a:rPr>
              <a:t> about entering World War II</a:t>
            </a:r>
          </a:p>
          <a:p>
            <a:r>
              <a:rPr lang="en-US" dirty="0">
                <a:solidFill>
                  <a:srgbClr val="FF0000"/>
                </a:solidFill>
                <a:latin typeface="Times New Roman" panose="02020603050405020304" pitchFamily="18" charset="0"/>
                <a:cs typeface="Times New Roman" panose="02020603050405020304" pitchFamily="18" charset="0"/>
              </a:rPr>
              <a:t>Danger Spreads across Europe, the rise of Dictators.</a:t>
            </a:r>
          </a:p>
          <a:p>
            <a:r>
              <a:rPr lang="en-US" dirty="0">
                <a:solidFill>
                  <a:srgbClr val="FF0000"/>
                </a:solidFill>
                <a:latin typeface="Times New Roman" panose="02020603050405020304" pitchFamily="18" charset="0"/>
                <a:cs typeface="Times New Roman" panose="02020603050405020304" pitchFamily="18" charset="0"/>
              </a:rPr>
              <a:t>Nazi influences started to spread across European countries.</a:t>
            </a:r>
          </a:p>
          <a:p>
            <a:r>
              <a:rPr lang="en-US" dirty="0">
                <a:solidFill>
                  <a:srgbClr val="FF0000"/>
                </a:solidFill>
                <a:latin typeface="Times New Roman" panose="02020603050405020304" pitchFamily="18" charset="0"/>
                <a:cs typeface="Times New Roman" panose="02020603050405020304" pitchFamily="18" charset="0"/>
              </a:rPr>
              <a:t>United States remained neutral until 1941</a:t>
            </a:r>
          </a:p>
          <a:p>
            <a:r>
              <a:rPr lang="en-US" dirty="0">
                <a:solidFill>
                  <a:srgbClr val="00FF00"/>
                </a:solidFill>
                <a:latin typeface="Times New Roman" panose="02020603050405020304" pitchFamily="18" charset="0"/>
                <a:cs typeface="Times New Roman" panose="02020603050405020304" pitchFamily="18" charset="0"/>
              </a:rPr>
              <a:t>Neutrality acts- prohibited sales of any weapons or materials.</a:t>
            </a:r>
          </a:p>
          <a:p>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20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364F-2057-C84E-979A-F625C5F36A00}"/>
              </a:ext>
            </a:extLst>
          </p:cNvPr>
          <p:cNvSpPr>
            <a:spLocks noGrp="1"/>
          </p:cNvSpPr>
          <p:nvPr>
            <p:ph type="title"/>
          </p:nvPr>
        </p:nvSpPr>
        <p:spPr/>
        <p:txBody>
          <a:bodyPr/>
          <a:lstStyle/>
          <a:p>
            <a:r>
              <a:rPr lang="en-US" dirty="0">
                <a:solidFill>
                  <a:srgbClr val="FF0000"/>
                </a:solidFill>
              </a:rPr>
              <a:t>Stock Market Crash of 1929</a:t>
            </a:r>
          </a:p>
        </p:txBody>
      </p:sp>
      <p:sp>
        <p:nvSpPr>
          <p:cNvPr id="3" name="Content Placeholder 2">
            <a:extLst>
              <a:ext uri="{FF2B5EF4-FFF2-40B4-BE49-F238E27FC236}">
                <a16:creationId xmlns:a16="http://schemas.microsoft.com/office/drawing/2014/main" id="{231EE8E2-33C8-18CD-A375-F174F78E0480}"/>
              </a:ext>
            </a:extLst>
          </p:cNvPr>
          <p:cNvSpPr>
            <a:spLocks noGrp="1"/>
          </p:cNvSpPr>
          <p:nvPr>
            <p:ph idx="1"/>
          </p:nvPr>
        </p:nvSpPr>
        <p:spPr>
          <a:xfrm>
            <a:off x="677334" y="1656522"/>
            <a:ext cx="8596668" cy="4384840"/>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Investors increase their wealth through speculation through the stock market.</a:t>
            </a:r>
          </a:p>
          <a:p>
            <a:r>
              <a:rPr lang="en-US" sz="2400" dirty="0">
                <a:solidFill>
                  <a:srgbClr val="FF0000"/>
                </a:solidFill>
                <a:latin typeface="Times New Roman" panose="02020603050405020304" pitchFamily="18" charset="0"/>
                <a:cs typeface="Times New Roman" panose="02020603050405020304" pitchFamily="18" charset="0"/>
              </a:rPr>
              <a:t>Companies offer more shares of stock to obtain capital for expansion.</a:t>
            </a:r>
          </a:p>
          <a:p>
            <a:r>
              <a:rPr lang="en-US" sz="2400" dirty="0">
                <a:solidFill>
                  <a:srgbClr val="FF0000"/>
                </a:solidFill>
                <a:latin typeface="Times New Roman" panose="02020603050405020304" pitchFamily="18" charset="0"/>
                <a:cs typeface="Times New Roman" panose="02020603050405020304" pitchFamily="18" charset="0"/>
              </a:rPr>
              <a:t>Growing demand for stock translates into growing value of stock shares.</a:t>
            </a:r>
          </a:p>
          <a:p>
            <a:r>
              <a:rPr lang="en-US" sz="2400" dirty="0">
                <a:solidFill>
                  <a:srgbClr val="FF0000"/>
                </a:solidFill>
                <a:latin typeface="Times New Roman" panose="02020603050405020304" pitchFamily="18" charset="0"/>
                <a:cs typeface="Times New Roman" panose="02020603050405020304" pitchFamily="18" charset="0"/>
              </a:rPr>
              <a:t>Buyers were allowed to borrow money to purchase as little as ten percent down.</a:t>
            </a:r>
          </a:p>
          <a:p>
            <a:r>
              <a:rPr lang="en-US" sz="2400" dirty="0">
                <a:solidFill>
                  <a:srgbClr val="FF0000"/>
                </a:solidFill>
                <a:latin typeface="Times New Roman" panose="02020603050405020304" pitchFamily="18" charset="0"/>
                <a:cs typeface="Times New Roman" panose="02020603050405020304" pitchFamily="18" charset="0"/>
              </a:rPr>
              <a:t>Stock prices fell, stock buyers were in debt.</a:t>
            </a:r>
          </a:p>
          <a:p>
            <a:r>
              <a:rPr lang="en-US" sz="2400" dirty="0">
                <a:solidFill>
                  <a:srgbClr val="FF0000"/>
                </a:solidFill>
                <a:latin typeface="Times New Roman" panose="02020603050405020304" pitchFamily="18" charset="0"/>
                <a:cs typeface="Times New Roman" panose="02020603050405020304" pitchFamily="18" charset="0"/>
              </a:rPr>
              <a:t>Speculators sell off stock at large numbers at the same time.</a:t>
            </a:r>
          </a:p>
        </p:txBody>
      </p:sp>
    </p:spTree>
    <p:extLst>
      <p:ext uri="{BB962C8B-B14F-4D97-AF65-F5344CB8AC3E}">
        <p14:creationId xmlns:p14="http://schemas.microsoft.com/office/powerpoint/2010/main" val="3295911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FDC4-09BD-58B6-C0FE-7D1093D57DBF}"/>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United states involvement </a:t>
            </a:r>
          </a:p>
        </p:txBody>
      </p:sp>
      <p:sp>
        <p:nvSpPr>
          <p:cNvPr id="3" name="Content Placeholder 2">
            <a:extLst>
              <a:ext uri="{FF2B5EF4-FFF2-40B4-BE49-F238E27FC236}">
                <a16:creationId xmlns:a16="http://schemas.microsoft.com/office/drawing/2014/main" id="{2A0CADE3-DA37-DE98-995D-4BD3D086D04F}"/>
              </a:ext>
            </a:extLst>
          </p:cNvPr>
          <p:cNvSpPr>
            <a:spLocks noGrp="1"/>
          </p:cNvSpPr>
          <p:nvPr>
            <p:ph idx="1"/>
          </p:nvPr>
        </p:nvSpPr>
        <p:spPr/>
        <p:txBody>
          <a:bodyPr/>
          <a:lstStyle/>
          <a:p>
            <a:pPr eaLnBrk="1" hangingPunct="1"/>
            <a:r>
              <a:rPr lang="en-US" altLang="en-US" sz="2400" dirty="0">
                <a:solidFill>
                  <a:srgbClr val="00FF00"/>
                </a:solidFill>
                <a:latin typeface="Times New Roman" panose="02020603050405020304" pitchFamily="18" charset="0"/>
                <a:cs typeface="Times New Roman" panose="02020603050405020304" pitchFamily="18" charset="0"/>
              </a:rPr>
              <a:t>“Cash &amp; Carry”—N Act of 1937</a:t>
            </a:r>
          </a:p>
          <a:p>
            <a:pPr lvl="1" eaLnBrk="1" hangingPunct="1"/>
            <a:r>
              <a:rPr lang="en-US" altLang="en-US" sz="2200" dirty="0">
                <a:solidFill>
                  <a:srgbClr val="FF0000"/>
                </a:solidFill>
                <a:latin typeface="Times New Roman" panose="02020603050405020304" pitchFamily="18" charset="0"/>
                <a:cs typeface="Times New Roman" panose="02020603050405020304" pitchFamily="18" charset="0"/>
              </a:rPr>
              <a:t>Assist our allies (GB &amp; F) in case of war—but only for 2 years and no weapons</a:t>
            </a:r>
          </a:p>
          <a:p>
            <a:pPr lvl="1" eaLnBrk="1" hangingPunct="1"/>
            <a:r>
              <a:rPr lang="en-US" altLang="en-US" sz="2200" dirty="0">
                <a:solidFill>
                  <a:srgbClr val="FF0000"/>
                </a:solidFill>
                <a:latin typeface="Times New Roman" panose="02020603050405020304" pitchFamily="18" charset="0"/>
                <a:cs typeface="Times New Roman" panose="02020603050405020304" pitchFamily="18" charset="0"/>
              </a:rPr>
              <a:t>Pay cash &amp; transport w/ your ship (not America’s)</a:t>
            </a:r>
          </a:p>
          <a:p>
            <a:pPr lvl="2" eaLnBrk="1" hangingPunct="1"/>
            <a:r>
              <a:rPr lang="en-US" altLang="en-US" sz="2000" dirty="0">
                <a:solidFill>
                  <a:srgbClr val="FF0000"/>
                </a:solidFill>
                <a:latin typeface="Times New Roman" panose="02020603050405020304" pitchFamily="18" charset="0"/>
                <a:cs typeface="Times New Roman" panose="02020603050405020304" pitchFamily="18" charset="0"/>
              </a:rPr>
              <a:t>Believed this helped us get into WWI</a:t>
            </a:r>
          </a:p>
          <a:p>
            <a:pPr lvl="1" eaLnBrk="1" hangingPunct="1"/>
            <a:r>
              <a:rPr lang="en-US" altLang="en-US" sz="2000" dirty="0">
                <a:solidFill>
                  <a:srgbClr val="FF0000"/>
                </a:solidFill>
                <a:latin typeface="Times New Roman" panose="02020603050405020304" pitchFamily="18" charset="0"/>
                <a:cs typeface="Times New Roman" panose="02020603050405020304" pitchFamily="18" charset="0"/>
              </a:rPr>
              <a:t>Extended</a:t>
            </a:r>
            <a:r>
              <a:rPr lang="en-US" altLang="en-US" sz="2200" dirty="0">
                <a:solidFill>
                  <a:srgbClr val="FF0000"/>
                </a:solidFill>
                <a:latin typeface="Times New Roman" panose="02020603050405020304" pitchFamily="18" charset="0"/>
                <a:cs typeface="Times New Roman" panose="02020603050405020304" pitchFamily="18" charset="0"/>
              </a:rPr>
              <a:t>(</a:t>
            </a:r>
            <a:r>
              <a:rPr lang="en-US" altLang="en-US" sz="1800" dirty="0">
                <a:solidFill>
                  <a:srgbClr val="FF0000"/>
                </a:solidFill>
                <a:latin typeface="Times New Roman" panose="02020603050405020304" pitchFamily="18" charset="0"/>
                <a:cs typeface="Times New Roman" panose="02020603050405020304" pitchFamily="18" charset="0"/>
              </a:rPr>
              <a:t>N Act of 1939) i</a:t>
            </a:r>
            <a:r>
              <a:rPr lang="en-US" altLang="en-US" sz="2000" dirty="0">
                <a:solidFill>
                  <a:srgbClr val="FF0000"/>
                </a:solidFill>
                <a:latin typeface="Times New Roman" panose="02020603050405020304" pitchFamily="18" charset="0"/>
                <a:cs typeface="Times New Roman" panose="02020603050405020304" pitchFamily="18" charset="0"/>
              </a:rPr>
              <a:t>n response to Germany invading Poland (WWII beginning)—weapons now ok</a:t>
            </a:r>
          </a:p>
          <a:p>
            <a:r>
              <a:rPr lang="en-US" dirty="0">
                <a:solidFill>
                  <a:srgbClr val="00FF00"/>
                </a:solidFill>
                <a:latin typeface="Times New Roman" panose="02020603050405020304" pitchFamily="18" charset="0"/>
                <a:cs typeface="Times New Roman" panose="02020603050405020304" pitchFamily="18" charset="0"/>
              </a:rPr>
              <a:t>Lend lease act- created a pathway for American goods to still support Allies war effort.</a:t>
            </a:r>
          </a:p>
          <a:p>
            <a:r>
              <a:rPr lang="en-US" dirty="0">
                <a:solidFill>
                  <a:srgbClr val="FF0000"/>
                </a:solidFill>
                <a:latin typeface="Times New Roman" panose="02020603050405020304" pitchFamily="18" charset="0"/>
                <a:cs typeface="Times New Roman" panose="02020603050405020304" pitchFamily="18" charset="0"/>
              </a:rPr>
              <a:t>Roosevelt provided 1 billion dollars in lend lease aid.</a:t>
            </a:r>
          </a:p>
          <a:p>
            <a:pPr lvl="1" eaLnBrk="1" hangingPunct="1"/>
            <a:endParaRPr lang="en-US" altLang="en-US" sz="2000"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740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8E8F-88CF-5ACF-E107-19E4A4158D49}"/>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Japan’s goals </a:t>
            </a:r>
          </a:p>
        </p:txBody>
      </p:sp>
      <p:sp>
        <p:nvSpPr>
          <p:cNvPr id="3" name="Content Placeholder 2">
            <a:extLst>
              <a:ext uri="{FF2B5EF4-FFF2-40B4-BE49-F238E27FC236}">
                <a16:creationId xmlns:a16="http://schemas.microsoft.com/office/drawing/2014/main" id="{3BB412CF-9373-1412-D7A4-F0726747A4CB}"/>
              </a:ext>
            </a:extLst>
          </p:cNvPr>
          <p:cNvSpPr>
            <a:spLocks noGrp="1"/>
          </p:cNvSpPr>
          <p:nvPr>
            <p:ph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Conquer all of Asia.</a:t>
            </a:r>
          </a:p>
          <a:p>
            <a:r>
              <a:rPr lang="en-US" dirty="0">
                <a:solidFill>
                  <a:srgbClr val="FF0000"/>
                </a:solidFill>
                <a:latin typeface="Times New Roman" panose="02020603050405020304" pitchFamily="18" charset="0"/>
                <a:cs typeface="Times New Roman" panose="02020603050405020304" pitchFamily="18" charset="0"/>
              </a:rPr>
              <a:t>Germany conquered France and the Netherlands( who had control over countries in Asia)</a:t>
            </a:r>
          </a:p>
          <a:p>
            <a:r>
              <a:rPr lang="en-US" dirty="0">
                <a:solidFill>
                  <a:srgbClr val="FF0000"/>
                </a:solidFill>
                <a:latin typeface="Times New Roman" panose="02020603050405020304" pitchFamily="18" charset="0"/>
                <a:cs typeface="Times New Roman" panose="02020603050405020304" pitchFamily="18" charset="0"/>
              </a:rPr>
              <a:t>Japan gained control of French Indochina and threatened the Dutch East Indies, American Philippines, and British Malaysia. </a:t>
            </a:r>
          </a:p>
          <a:p>
            <a:r>
              <a:rPr lang="en-US" dirty="0">
                <a:solidFill>
                  <a:srgbClr val="FF0000"/>
                </a:solidFill>
                <a:latin typeface="Times New Roman" panose="02020603050405020304" pitchFamily="18" charset="0"/>
                <a:cs typeface="Times New Roman" panose="02020603050405020304" pitchFamily="18" charset="0"/>
              </a:rPr>
              <a:t>Targeted weaker nations (China &amp; Korea)</a:t>
            </a:r>
          </a:p>
          <a:p>
            <a:r>
              <a:rPr lang="en-US" dirty="0">
                <a:solidFill>
                  <a:srgbClr val="FF0000"/>
                </a:solidFill>
                <a:latin typeface="Times New Roman" panose="02020603050405020304" pitchFamily="18" charset="0"/>
                <a:cs typeface="Times New Roman" panose="02020603050405020304" pitchFamily="18" charset="0"/>
              </a:rPr>
              <a:t>U.S angered by Japan’s aggression in China</a:t>
            </a:r>
          </a:p>
          <a:p>
            <a:r>
              <a:rPr lang="en-US" dirty="0">
                <a:solidFill>
                  <a:srgbClr val="FF0000"/>
                </a:solidFill>
                <a:latin typeface="Times New Roman" panose="02020603050405020304" pitchFamily="18" charset="0"/>
                <a:cs typeface="Times New Roman" panose="02020603050405020304" pitchFamily="18" charset="0"/>
              </a:rPr>
              <a:t>Lend lease law helps the United States lend money to the Chinese</a:t>
            </a:r>
          </a:p>
          <a:p>
            <a:r>
              <a:rPr lang="en-US" dirty="0">
                <a:solidFill>
                  <a:srgbClr val="FF0000"/>
                </a:solidFill>
                <a:latin typeface="Times New Roman" panose="02020603050405020304" pitchFamily="18" charset="0"/>
                <a:cs typeface="Times New Roman" panose="02020603050405020304" pitchFamily="18" charset="0"/>
              </a:rPr>
              <a:t>Japan felt threatened by the United States</a:t>
            </a: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406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A2328-2366-7996-D16A-7E15822DE15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Pearl Harbor</a:t>
            </a:r>
          </a:p>
        </p:txBody>
      </p:sp>
      <p:sp>
        <p:nvSpPr>
          <p:cNvPr id="3" name="Content Placeholder 2">
            <a:extLst>
              <a:ext uri="{FF2B5EF4-FFF2-40B4-BE49-F238E27FC236}">
                <a16:creationId xmlns:a16="http://schemas.microsoft.com/office/drawing/2014/main" id="{0762DC8D-CE70-751D-B480-D77B743514BE}"/>
              </a:ext>
            </a:extLst>
          </p:cNvPr>
          <p:cNvSpPr>
            <a:spLocks noGrp="1"/>
          </p:cNvSpPr>
          <p:nvPr>
            <p:ph idx="1"/>
          </p:nvPr>
        </p:nvSpPr>
        <p:spPr>
          <a:xfrm>
            <a:off x="685800" y="1665028"/>
            <a:ext cx="10820400" cy="4553658"/>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Dec 7, 1941</a:t>
            </a:r>
          </a:p>
          <a:p>
            <a:r>
              <a:rPr lang="en-US" dirty="0">
                <a:solidFill>
                  <a:srgbClr val="FF0000"/>
                </a:solidFill>
                <a:latin typeface="Times New Roman" panose="02020603050405020304" pitchFamily="18" charset="0"/>
                <a:cs typeface="Times New Roman" panose="02020603050405020304" pitchFamily="18" charset="0"/>
              </a:rPr>
              <a:t>Japanese believe it was necessary to destroy the American pacific fleet.</a:t>
            </a:r>
          </a:p>
          <a:p>
            <a:r>
              <a:rPr lang="en-US" dirty="0">
                <a:solidFill>
                  <a:srgbClr val="FF0000"/>
                </a:solidFill>
                <a:latin typeface="Times New Roman" panose="02020603050405020304" pitchFamily="18" charset="0"/>
                <a:cs typeface="Times New Roman" panose="02020603050405020304" pitchFamily="18" charset="0"/>
              </a:rPr>
              <a:t>Want to take over the South Pacific Islands</a:t>
            </a:r>
          </a:p>
          <a:p>
            <a:r>
              <a:rPr lang="en-US" dirty="0">
                <a:solidFill>
                  <a:srgbClr val="FF0000"/>
                </a:solidFill>
                <a:latin typeface="Times New Roman" panose="02020603050405020304" pitchFamily="18" charset="0"/>
                <a:cs typeface="Times New Roman" panose="02020603050405020304" pitchFamily="18" charset="0"/>
              </a:rPr>
              <a:t>Launched a surprise attack on the United States Navy harbor base, Pearl Harbor.</a:t>
            </a:r>
          </a:p>
          <a:p>
            <a:r>
              <a:rPr lang="en-US" dirty="0">
                <a:solidFill>
                  <a:srgbClr val="FF0000"/>
                </a:solidFill>
                <a:latin typeface="Times New Roman" panose="02020603050405020304" pitchFamily="18" charset="0"/>
                <a:cs typeface="Times New Roman" panose="02020603050405020304" pitchFamily="18" charset="0"/>
              </a:rPr>
              <a:t>2400 Americans were killed </a:t>
            </a:r>
          </a:p>
          <a:p>
            <a:r>
              <a:rPr lang="en-US" dirty="0">
                <a:solidFill>
                  <a:srgbClr val="FF0000"/>
                </a:solidFill>
                <a:latin typeface="Times New Roman" panose="02020603050405020304" pitchFamily="18" charset="0"/>
                <a:cs typeface="Times New Roman" panose="02020603050405020304" pitchFamily="18" charset="0"/>
              </a:rPr>
              <a:t>1178 wounded</a:t>
            </a:r>
          </a:p>
          <a:p>
            <a:r>
              <a:rPr lang="en-US" dirty="0">
                <a:solidFill>
                  <a:srgbClr val="FF0000"/>
                </a:solidFill>
                <a:latin typeface="Times New Roman" panose="02020603050405020304" pitchFamily="18" charset="0"/>
                <a:cs typeface="Times New Roman" panose="02020603050405020304" pitchFamily="18" charset="0"/>
              </a:rPr>
              <a:t>19 ships were damaged</a:t>
            </a:r>
          </a:p>
          <a:p>
            <a:r>
              <a:rPr lang="en-US" dirty="0">
                <a:solidFill>
                  <a:srgbClr val="FF0000"/>
                </a:solidFill>
                <a:latin typeface="Times New Roman" panose="02020603050405020304" pitchFamily="18" charset="0"/>
                <a:cs typeface="Times New Roman" panose="02020603050405020304" pitchFamily="18" charset="0"/>
              </a:rPr>
              <a:t>300 aircraft carriers were destroyed</a:t>
            </a:r>
          </a:p>
          <a:p>
            <a:r>
              <a:rPr lang="en-US" dirty="0">
                <a:solidFill>
                  <a:srgbClr val="FF0000"/>
                </a:solidFill>
                <a:latin typeface="Times New Roman" panose="02020603050405020304" pitchFamily="18" charset="0"/>
                <a:cs typeface="Times New Roman" panose="02020603050405020304" pitchFamily="18" charset="0"/>
              </a:rPr>
              <a:t>United States enters World War II</a:t>
            </a: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764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C094-BCDC-3E5A-37BE-D3F2F64AA8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FA6347-6777-A616-C7F1-92A07AEBBAAB}"/>
              </a:ext>
            </a:extLst>
          </p:cNvPr>
          <p:cNvSpPr>
            <a:spLocks noGrp="1"/>
          </p:cNvSpPr>
          <p:nvPr>
            <p:ph idx="1"/>
          </p:nvPr>
        </p:nvSpPr>
        <p:spPr/>
        <p:txBody>
          <a:bodyPr/>
          <a:lstStyle/>
          <a:p>
            <a:endParaRPr lang="en-US"/>
          </a:p>
        </p:txBody>
      </p:sp>
      <p:pic>
        <p:nvPicPr>
          <p:cNvPr id="8194" name="Picture 2" descr="Pearl Harbour Movies: History Films About The Japanese Attack | HistoryExtra">
            <a:extLst>
              <a:ext uri="{FF2B5EF4-FFF2-40B4-BE49-F238E27FC236}">
                <a16:creationId xmlns:a16="http://schemas.microsoft.com/office/drawing/2014/main" id="{37FA59A9-6921-14A4-6937-113E76B82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01445"/>
            <a:ext cx="10820399" cy="571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573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0680-F3C4-C6C8-8A06-FA7157D2A0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D461D-6661-05B7-9490-AC7C36171F4F}"/>
              </a:ext>
            </a:extLst>
          </p:cNvPr>
          <p:cNvSpPr>
            <a:spLocks noGrp="1"/>
          </p:cNvSpPr>
          <p:nvPr>
            <p:ph idx="1"/>
          </p:nvPr>
        </p:nvSpPr>
        <p:spPr/>
        <p:txBody>
          <a:bodyPr/>
          <a:lstStyle/>
          <a:p>
            <a:endParaRPr lang="en-US"/>
          </a:p>
        </p:txBody>
      </p:sp>
      <p:pic>
        <p:nvPicPr>
          <p:cNvPr id="7170" name="Picture 2" descr="Pearl Harbor attack | Date, History, Map, Casualties, Timeline, &amp; Facts |  Britannica">
            <a:extLst>
              <a:ext uri="{FF2B5EF4-FFF2-40B4-BE49-F238E27FC236}">
                <a16:creationId xmlns:a16="http://schemas.microsoft.com/office/drawing/2014/main" id="{D1B37EE6-1967-A173-B361-3FD12FFED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08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AD3B2-B00F-9611-3DE9-CD3ED47DFC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7DC717-A6E8-1845-9BEA-C9D9591D919F}"/>
              </a:ext>
            </a:extLst>
          </p:cNvPr>
          <p:cNvSpPr>
            <a:spLocks noGrp="1"/>
          </p:cNvSpPr>
          <p:nvPr>
            <p:ph idx="1"/>
          </p:nvPr>
        </p:nvSpPr>
        <p:spPr/>
        <p:txBody>
          <a:bodyPr/>
          <a:lstStyle/>
          <a:p>
            <a:endParaRPr lang="en-US"/>
          </a:p>
        </p:txBody>
      </p:sp>
      <p:pic>
        <p:nvPicPr>
          <p:cNvPr id="9218" name="Picture 2" descr="Pearl Harbor: Photos and Facts from the Infamous WWII Attack | HISTORY">
            <a:extLst>
              <a:ext uri="{FF2B5EF4-FFF2-40B4-BE49-F238E27FC236}">
                <a16:creationId xmlns:a16="http://schemas.microsoft.com/office/drawing/2014/main" id="{91CBE29B-BA5F-A983-2CF9-543B4E97E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137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6B60-8AB5-9D53-8A1D-6DB201F5C7A3}"/>
              </a:ext>
            </a:extLst>
          </p:cNvPr>
          <p:cNvSpPr>
            <a:spLocks noGrp="1"/>
          </p:cNvSpPr>
          <p:nvPr>
            <p:ph type="title"/>
          </p:nvPr>
        </p:nvSpPr>
        <p:spPr/>
        <p:txBody>
          <a:bodyPr/>
          <a:lstStyle/>
          <a:p>
            <a:endParaRPr lang="en-US" dirty="0"/>
          </a:p>
        </p:txBody>
      </p:sp>
      <p:pic>
        <p:nvPicPr>
          <p:cNvPr id="4" name="Online Media 3" title="TORA! TORA! TORA! Attack On U.S.S. Nevada.......4K">
            <a:hlinkClick r:id="" action="ppaction://media"/>
            <a:extLst>
              <a:ext uri="{FF2B5EF4-FFF2-40B4-BE49-F238E27FC236}">
                <a16:creationId xmlns:a16="http://schemas.microsoft.com/office/drawing/2014/main" id="{5B372682-70F8-DADB-32BE-588808EF235D}"/>
              </a:ext>
            </a:extLst>
          </p:cNvPr>
          <p:cNvPicPr>
            <a:picLocks noGrp="1" noRot="1" noChangeAspect="1"/>
          </p:cNvPicPr>
          <p:nvPr>
            <p:ph idx="1"/>
            <a:videoFile r:link="rId1"/>
          </p:nvPr>
        </p:nvPicPr>
        <p:blipFill>
          <a:blip r:embed="rId3"/>
          <a:stretch>
            <a:fillRect/>
          </a:stretch>
        </p:blipFill>
        <p:spPr>
          <a:xfrm>
            <a:off x="2535238" y="2167817"/>
            <a:ext cx="7123112" cy="4024313"/>
          </a:xfrm>
          <a:prstGeom prst="rect">
            <a:avLst/>
          </a:prstGeom>
        </p:spPr>
      </p:pic>
    </p:spTree>
    <p:extLst>
      <p:ext uri="{BB962C8B-B14F-4D97-AF65-F5344CB8AC3E}">
        <p14:creationId xmlns:p14="http://schemas.microsoft.com/office/powerpoint/2010/main" val="293116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8DC8-D563-75A3-056E-51C65548B528}"/>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European theater</a:t>
            </a:r>
          </a:p>
        </p:txBody>
      </p:sp>
      <p:sp>
        <p:nvSpPr>
          <p:cNvPr id="3" name="Content Placeholder 2">
            <a:extLst>
              <a:ext uri="{FF2B5EF4-FFF2-40B4-BE49-F238E27FC236}">
                <a16:creationId xmlns:a16="http://schemas.microsoft.com/office/drawing/2014/main" id="{98D41670-EC6C-5179-C64E-A55C96EBFA08}"/>
              </a:ext>
            </a:extLst>
          </p:cNvPr>
          <p:cNvSpPr>
            <a:spLocks noGrp="1"/>
          </p:cNvSpPr>
          <p:nvPr>
            <p:ph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The United States was the main supplier of the Allies</a:t>
            </a:r>
          </a:p>
          <a:p>
            <a:r>
              <a:rPr lang="en-US" dirty="0">
                <a:solidFill>
                  <a:srgbClr val="FF0000"/>
                </a:solidFill>
                <a:latin typeface="Times New Roman" panose="02020603050405020304" pitchFamily="18" charset="0"/>
                <a:cs typeface="Times New Roman" panose="02020603050405020304" pitchFamily="18" charset="0"/>
              </a:rPr>
              <a:t>Convoys needed to cross the Atlantic to transport goods</a:t>
            </a:r>
          </a:p>
          <a:p>
            <a:r>
              <a:rPr lang="en-US" dirty="0">
                <a:solidFill>
                  <a:srgbClr val="00FF00"/>
                </a:solidFill>
                <a:highlight>
                  <a:srgbClr val="000000"/>
                </a:highlight>
                <a:latin typeface="Times New Roman" panose="02020603050405020304" pitchFamily="18" charset="0"/>
                <a:cs typeface="Times New Roman" panose="02020603050405020304" pitchFamily="18" charset="0"/>
              </a:rPr>
              <a:t>German Submarines and aircraft</a:t>
            </a:r>
          </a:p>
          <a:p>
            <a:r>
              <a:rPr lang="en-US" dirty="0">
                <a:solidFill>
                  <a:srgbClr val="FF0000"/>
                </a:solidFill>
                <a:highlight>
                  <a:srgbClr val="000000"/>
                </a:highlight>
                <a:latin typeface="Times New Roman" panose="02020603050405020304" pitchFamily="18" charset="0"/>
                <a:cs typeface="Times New Roman" panose="02020603050405020304" pitchFamily="18" charset="0"/>
              </a:rPr>
              <a:t>Took days for convoy to reach Europe</a:t>
            </a:r>
          </a:p>
          <a:p>
            <a:r>
              <a:rPr lang="en-US" dirty="0">
                <a:solidFill>
                  <a:srgbClr val="FF0000"/>
                </a:solidFill>
                <a:highlight>
                  <a:srgbClr val="000000"/>
                </a:highlight>
                <a:latin typeface="Times New Roman" panose="02020603050405020304" pitchFamily="18" charset="0"/>
                <a:cs typeface="Times New Roman" panose="02020603050405020304" pitchFamily="18" charset="0"/>
              </a:rPr>
              <a:t>Landing troops off the coast of France and Italy </a:t>
            </a:r>
          </a:p>
          <a:p>
            <a:r>
              <a:rPr lang="en-US" dirty="0">
                <a:solidFill>
                  <a:srgbClr val="FF0000"/>
                </a:solidFill>
                <a:highlight>
                  <a:srgbClr val="000000"/>
                </a:highlight>
                <a:latin typeface="Times New Roman" panose="02020603050405020304" pitchFamily="18" charset="0"/>
                <a:cs typeface="Times New Roman" panose="02020603050405020304" pitchFamily="18" charset="0"/>
              </a:rPr>
              <a:t>Heading inland using road networks.</a:t>
            </a:r>
          </a:p>
          <a:p>
            <a:endParaRPr lang="en-US" dirty="0">
              <a:solidFill>
                <a:srgbClr val="FF0000"/>
              </a:solidFill>
              <a:highlight>
                <a:srgbClr val="000000"/>
              </a:highlight>
              <a:latin typeface="Times New Roman" panose="02020603050405020304" pitchFamily="18" charset="0"/>
              <a:cs typeface="Times New Roman" panose="02020603050405020304" pitchFamily="18" charset="0"/>
            </a:endParaRPr>
          </a:p>
          <a:p>
            <a:endParaRPr lang="en-US" dirty="0">
              <a:solidFill>
                <a:srgbClr val="FF0000"/>
              </a:solidFill>
              <a:highlight>
                <a:srgbClr val="000000"/>
              </a:highlight>
              <a:latin typeface="Times New Roman" panose="02020603050405020304" pitchFamily="18" charset="0"/>
              <a:cs typeface="Times New Roman" panose="02020603050405020304" pitchFamily="18" charset="0"/>
            </a:endParaRPr>
          </a:p>
          <a:p>
            <a:endParaRPr lang="en-US" dirty="0">
              <a:solidFill>
                <a:srgbClr val="FF0000"/>
              </a:solidFill>
              <a:highlight>
                <a:srgbClr val="00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937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C289-498B-9299-C2A9-EE97EF76FC6A}"/>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Invasion of Normandy </a:t>
            </a:r>
          </a:p>
        </p:txBody>
      </p:sp>
      <p:sp>
        <p:nvSpPr>
          <p:cNvPr id="3" name="Content Placeholder 2">
            <a:extLst>
              <a:ext uri="{FF2B5EF4-FFF2-40B4-BE49-F238E27FC236}">
                <a16:creationId xmlns:a16="http://schemas.microsoft.com/office/drawing/2014/main" id="{397355B4-2AE7-E066-05AE-6730B313C40A}"/>
              </a:ext>
            </a:extLst>
          </p:cNvPr>
          <p:cNvSpPr>
            <a:spLocks noGrp="1"/>
          </p:cNvSpPr>
          <p:nvPr>
            <p:ph idx="1"/>
          </p:nvPr>
        </p:nvSpPr>
        <p:spPr/>
        <p:txBody>
          <a:bodyPr>
            <a:normAutofit/>
          </a:bodyPr>
          <a:lstStyle/>
          <a:p>
            <a:r>
              <a:rPr lang="en-US" sz="2400" dirty="0">
                <a:solidFill>
                  <a:srgbClr val="00FF00"/>
                </a:solidFill>
                <a:latin typeface="Times New Roman" panose="02020603050405020304" pitchFamily="18" charset="0"/>
                <a:cs typeface="Times New Roman" panose="02020603050405020304" pitchFamily="18" charset="0"/>
              </a:rPr>
              <a:t>D- Day</a:t>
            </a:r>
          </a:p>
          <a:p>
            <a:r>
              <a:rPr lang="en-US" sz="2400" dirty="0">
                <a:solidFill>
                  <a:srgbClr val="00FF00"/>
                </a:solidFill>
                <a:latin typeface="Times New Roman" panose="02020603050405020304" pitchFamily="18" charset="0"/>
                <a:cs typeface="Times New Roman" panose="02020603050405020304" pitchFamily="18" charset="0"/>
              </a:rPr>
              <a:t>Allied advance to reclaim Europe</a:t>
            </a:r>
          </a:p>
          <a:p>
            <a:r>
              <a:rPr lang="en-US" sz="2400" dirty="0">
                <a:solidFill>
                  <a:srgbClr val="FF0000"/>
                </a:solidFill>
                <a:latin typeface="Times New Roman" panose="02020603050405020304" pitchFamily="18" charset="0"/>
                <a:cs typeface="Times New Roman" panose="02020603050405020304" pitchFamily="18" charset="0"/>
              </a:rPr>
              <a:t>Operation overload </a:t>
            </a:r>
          </a:p>
          <a:p>
            <a:r>
              <a:rPr lang="en-US" sz="2400" dirty="0">
                <a:solidFill>
                  <a:srgbClr val="FF0000"/>
                </a:solidFill>
                <a:latin typeface="Times New Roman" panose="02020603050405020304" pitchFamily="18" charset="0"/>
                <a:cs typeface="Times New Roman" panose="02020603050405020304" pitchFamily="18" charset="0"/>
              </a:rPr>
              <a:t>Nazis are occupying France</a:t>
            </a:r>
          </a:p>
          <a:p>
            <a:r>
              <a:rPr lang="en-US" sz="2400" dirty="0">
                <a:solidFill>
                  <a:srgbClr val="FF0000"/>
                </a:solidFill>
                <a:latin typeface="Times New Roman" panose="02020603050405020304" pitchFamily="18" charset="0"/>
                <a:cs typeface="Times New Roman" panose="02020603050405020304" pitchFamily="18" charset="0"/>
              </a:rPr>
              <a:t>Largest seaborne invasion in History</a:t>
            </a:r>
          </a:p>
          <a:p>
            <a:r>
              <a:rPr lang="en-US" sz="2400" dirty="0">
                <a:solidFill>
                  <a:srgbClr val="FF0000"/>
                </a:solidFill>
                <a:latin typeface="Times New Roman" panose="02020603050405020304" pitchFamily="18" charset="0"/>
                <a:cs typeface="Times New Roman" panose="02020603050405020304" pitchFamily="18" charset="0"/>
              </a:rPr>
              <a:t>Allies tricked Germans into thinking they’d attack a different part of the coast.</a:t>
            </a:r>
          </a:p>
          <a:p>
            <a:r>
              <a:rPr lang="en-US" sz="2400" dirty="0">
                <a:solidFill>
                  <a:srgbClr val="FF0000"/>
                </a:solidFill>
                <a:latin typeface="Times New Roman" panose="02020603050405020304" pitchFamily="18" charset="0"/>
                <a:cs typeface="Times New Roman" panose="02020603050405020304" pitchFamily="18" charset="0"/>
              </a:rPr>
              <a:t>U.S and France will maintain the beach head move towards Germany</a:t>
            </a:r>
          </a:p>
        </p:txBody>
      </p:sp>
    </p:spTree>
    <p:extLst>
      <p:ext uri="{BB962C8B-B14F-4D97-AF65-F5344CB8AC3E}">
        <p14:creationId xmlns:p14="http://schemas.microsoft.com/office/powerpoint/2010/main" val="1630891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2DA785FA-C071-43A3-A397-53F110441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9" name="Picture 5128">
            <a:extLst>
              <a:ext uri="{FF2B5EF4-FFF2-40B4-BE49-F238E27FC236}">
                <a16:creationId xmlns:a16="http://schemas.microsoft.com/office/drawing/2014/main" id="{B654D573-EC63-4874-BAA1-1F203B95BF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41831222-98D8-2A06-D87F-46DCDBB62A06}"/>
              </a:ext>
            </a:extLst>
          </p:cNvPr>
          <p:cNvSpPr>
            <a:spLocks noGrp="1"/>
          </p:cNvSpPr>
          <p:nvPr>
            <p:ph type="title"/>
          </p:nvPr>
        </p:nvSpPr>
        <p:spPr>
          <a:xfrm>
            <a:off x="685799" y="764373"/>
            <a:ext cx="3977639" cy="1600200"/>
          </a:xfrm>
        </p:spPr>
        <p:txBody>
          <a:bodyPr anchor="b">
            <a:normAutofit/>
          </a:bodyPr>
          <a:lstStyle/>
          <a:p>
            <a:pPr algn="l"/>
            <a:endParaRPr lang="en-US" sz="3200"/>
          </a:p>
        </p:txBody>
      </p:sp>
      <p:sp>
        <p:nvSpPr>
          <p:cNvPr id="3" name="Content Placeholder 2">
            <a:extLst>
              <a:ext uri="{FF2B5EF4-FFF2-40B4-BE49-F238E27FC236}">
                <a16:creationId xmlns:a16="http://schemas.microsoft.com/office/drawing/2014/main" id="{A48CAEAA-ED23-BF87-2837-88F1D72B0165}"/>
              </a:ext>
            </a:extLst>
          </p:cNvPr>
          <p:cNvSpPr>
            <a:spLocks noGrp="1"/>
          </p:cNvSpPr>
          <p:nvPr>
            <p:ph idx="1"/>
          </p:nvPr>
        </p:nvSpPr>
        <p:spPr>
          <a:xfrm>
            <a:off x="685800" y="2364573"/>
            <a:ext cx="3977639" cy="3854112"/>
          </a:xfrm>
        </p:spPr>
        <p:txBody>
          <a:bodyPr>
            <a:normAutofit/>
          </a:bodyPr>
          <a:lstStyle/>
          <a:p>
            <a:endParaRPr lang="en-US" sz="1600"/>
          </a:p>
        </p:txBody>
      </p:sp>
      <p:pic>
        <p:nvPicPr>
          <p:cNvPr id="5122" name="Picture 2">
            <a:extLst>
              <a:ext uri="{FF2B5EF4-FFF2-40B4-BE49-F238E27FC236}">
                <a16:creationId xmlns:a16="http://schemas.microsoft.com/office/drawing/2014/main" id="{98C76833-0207-9E55-62FC-2FAD320D1A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7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8D47-5FCF-5886-909C-13B27C052923}"/>
              </a:ext>
            </a:extLst>
          </p:cNvPr>
          <p:cNvSpPr>
            <a:spLocks noGrp="1"/>
          </p:cNvSpPr>
          <p:nvPr>
            <p:ph type="title"/>
          </p:nvPr>
        </p:nvSpPr>
        <p:spPr/>
        <p:txBody>
          <a:bodyPr/>
          <a:lstStyle/>
          <a:p>
            <a:endParaRPr lang="en-US"/>
          </a:p>
        </p:txBody>
      </p:sp>
      <p:pic>
        <p:nvPicPr>
          <p:cNvPr id="4" name="Online Media 3" title="Rugrats - Stock Market Crash">
            <a:hlinkClick r:id="" action="ppaction://media"/>
            <a:extLst>
              <a:ext uri="{FF2B5EF4-FFF2-40B4-BE49-F238E27FC236}">
                <a16:creationId xmlns:a16="http://schemas.microsoft.com/office/drawing/2014/main" id="{7D26C2CB-21E7-6C43-D5F7-FA2A0C4C5438}"/>
              </a:ext>
            </a:extLst>
          </p:cNvPr>
          <p:cNvPicPr>
            <a:picLocks noGrp="1" noRot="1" noChangeAspect="1"/>
          </p:cNvPicPr>
          <p:nvPr>
            <p:ph idx="1"/>
            <a:videoFile r:link="rId1"/>
          </p:nvPr>
        </p:nvPicPr>
        <p:blipFill>
          <a:blip r:embed="rId3"/>
          <a:stretch>
            <a:fillRect/>
          </a:stretch>
        </p:blipFill>
        <p:spPr>
          <a:xfrm>
            <a:off x="501445" y="132735"/>
            <a:ext cx="10677832" cy="6085503"/>
          </a:xfrm>
          <a:prstGeom prst="rect">
            <a:avLst/>
          </a:prstGeom>
        </p:spPr>
      </p:pic>
    </p:spTree>
    <p:extLst>
      <p:ext uri="{BB962C8B-B14F-4D97-AF65-F5344CB8AC3E}">
        <p14:creationId xmlns:p14="http://schemas.microsoft.com/office/powerpoint/2010/main" val="178328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10FB-8CF1-9275-B87D-6594531C3C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27CB63-E5AD-4BEF-2397-ED7167130AD3}"/>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03E0C580-1EE9-E78A-D6E4-855A7AAE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90529"/>
            <a:ext cx="10820400" cy="582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75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age result for d-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45" y="241658"/>
            <a:ext cx="9109587"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792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BD4A-8018-966F-FB1A-3A994FD3FB1B}"/>
              </a:ext>
            </a:extLst>
          </p:cNvPr>
          <p:cNvSpPr>
            <a:spLocks noGrp="1"/>
          </p:cNvSpPr>
          <p:nvPr>
            <p:ph type="title"/>
          </p:nvPr>
        </p:nvSpPr>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Battle of berlin</a:t>
            </a:r>
          </a:p>
        </p:txBody>
      </p:sp>
      <p:sp>
        <p:nvSpPr>
          <p:cNvPr id="3" name="Content Placeholder 2">
            <a:extLst>
              <a:ext uri="{FF2B5EF4-FFF2-40B4-BE49-F238E27FC236}">
                <a16:creationId xmlns:a16="http://schemas.microsoft.com/office/drawing/2014/main" id="{9EF9EE79-F833-EDE7-553E-5F923490A79C}"/>
              </a:ext>
            </a:extLst>
          </p:cNvPr>
          <p:cNvSpPr>
            <a:spLocks noGrp="1"/>
          </p:cNvSpPr>
          <p:nvPr>
            <p:ph idx="1"/>
          </p:nvPr>
        </p:nvSpPr>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One of the final battles of the European Theater during World War II</a:t>
            </a:r>
          </a:p>
          <a:p>
            <a:r>
              <a:rPr lang="en-US" sz="2400" dirty="0">
                <a:solidFill>
                  <a:srgbClr val="FF0000"/>
                </a:solidFill>
                <a:latin typeface="Times New Roman" panose="02020603050405020304" pitchFamily="18" charset="0"/>
                <a:cs typeface="Times New Roman" panose="02020603050405020304" pitchFamily="18" charset="0"/>
              </a:rPr>
              <a:t>Soviet Union enter Berlin (April 25, 1945)</a:t>
            </a:r>
          </a:p>
          <a:p>
            <a:r>
              <a:rPr lang="en-US" sz="2400" dirty="0">
                <a:solidFill>
                  <a:srgbClr val="FF0000"/>
                </a:solidFill>
                <a:latin typeface="Times New Roman" panose="02020603050405020304" pitchFamily="18" charset="0"/>
                <a:cs typeface="Times New Roman" panose="02020603050405020304" pitchFamily="18" charset="0"/>
              </a:rPr>
              <a:t>87,000 Soviets killed; 458,000 Germans killed</a:t>
            </a:r>
          </a:p>
          <a:p>
            <a:r>
              <a:rPr lang="en-US" sz="2400" dirty="0">
                <a:solidFill>
                  <a:srgbClr val="FF0000"/>
                </a:solidFill>
                <a:latin typeface="Times New Roman" panose="02020603050405020304" pitchFamily="18" charset="0"/>
                <a:cs typeface="Times New Roman" panose="02020603050405020304" pitchFamily="18" charset="0"/>
              </a:rPr>
              <a:t>Bloodiest battle of the war.</a:t>
            </a:r>
          </a:p>
          <a:p>
            <a:r>
              <a:rPr lang="en-US" sz="2400" dirty="0">
                <a:solidFill>
                  <a:srgbClr val="FF0000"/>
                </a:solidFill>
                <a:latin typeface="Times New Roman" panose="02020603050405020304" pitchFamily="18" charset="0"/>
                <a:cs typeface="Times New Roman" panose="02020603050405020304" pitchFamily="18" charset="0"/>
              </a:rPr>
              <a:t>Adolf Hitler committed suicide</a:t>
            </a:r>
          </a:p>
          <a:p>
            <a:r>
              <a:rPr lang="en-US" sz="2400" dirty="0">
                <a:solidFill>
                  <a:srgbClr val="FF0000"/>
                </a:solidFill>
                <a:latin typeface="Times New Roman" panose="02020603050405020304" pitchFamily="18" charset="0"/>
                <a:cs typeface="Times New Roman" panose="02020603050405020304" pitchFamily="18" charset="0"/>
              </a:rPr>
              <a:t>Fighting stopped in Berlin- May 2, 1945</a:t>
            </a:r>
          </a:p>
          <a:p>
            <a:r>
              <a:rPr lang="en-US" sz="2400" dirty="0">
                <a:solidFill>
                  <a:srgbClr val="FF0000"/>
                </a:solidFill>
                <a:latin typeface="Times New Roman" panose="02020603050405020304" pitchFamily="18" charset="0"/>
                <a:cs typeface="Times New Roman" panose="02020603050405020304" pitchFamily="18" charset="0"/>
              </a:rPr>
              <a:t>V-E day- German surrendered</a:t>
            </a: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374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F852-73E5-A187-7A17-B1F0BF342A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987B4A-8268-235D-4833-1867F4DFDC01}"/>
              </a:ext>
            </a:extLst>
          </p:cNvPr>
          <p:cNvSpPr>
            <a:spLocks noGrp="1"/>
          </p:cNvSpPr>
          <p:nvPr>
            <p:ph idx="1"/>
          </p:nvPr>
        </p:nvSpPr>
        <p:spPr/>
        <p:txBody>
          <a:bodyPr/>
          <a:lstStyle/>
          <a:p>
            <a:endParaRPr lang="en-US"/>
          </a:p>
        </p:txBody>
      </p:sp>
      <p:pic>
        <p:nvPicPr>
          <p:cNvPr id="19458" name="Picture 2" descr="Vintage: historic photos of The Battle of Berlin (1945) | MONOVISIONS ...">
            <a:extLst>
              <a:ext uri="{FF2B5EF4-FFF2-40B4-BE49-F238E27FC236}">
                <a16:creationId xmlns:a16="http://schemas.microsoft.com/office/drawing/2014/main" id="{1A003205-5195-1DDB-EEC0-ED5CEACF3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689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161F-8864-748A-E12A-5BD4916369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B1A7F1-9981-63B6-642C-4A4DE2394441}"/>
              </a:ext>
            </a:extLst>
          </p:cNvPr>
          <p:cNvSpPr>
            <a:spLocks noGrp="1"/>
          </p:cNvSpPr>
          <p:nvPr>
            <p:ph idx="1"/>
          </p:nvPr>
        </p:nvSpPr>
        <p:spPr/>
        <p:txBody>
          <a:bodyPr/>
          <a:lstStyle/>
          <a:p>
            <a:endParaRPr lang="en-US"/>
          </a:p>
        </p:txBody>
      </p:sp>
      <p:pic>
        <p:nvPicPr>
          <p:cNvPr id="38914" name="Picture 2">
            <a:extLst>
              <a:ext uri="{FF2B5EF4-FFF2-40B4-BE49-F238E27FC236}">
                <a16:creationId xmlns:a16="http://schemas.microsoft.com/office/drawing/2014/main" id="{D9ECDDBB-C9DE-2CD0-59A7-BB0894E1A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74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Jojo Rabbit (2019) | The Russians Are Coming!">
            <a:hlinkClick r:id="" action="ppaction://media"/>
            <a:extLst>
              <a:ext uri="{FF2B5EF4-FFF2-40B4-BE49-F238E27FC236}">
                <a16:creationId xmlns:a16="http://schemas.microsoft.com/office/drawing/2014/main" id="{AE2C6164-2A7B-876F-5529-20C0B460F77A}"/>
              </a:ext>
            </a:extLst>
          </p:cNvPr>
          <p:cNvPicPr>
            <a:picLocks noRot="1" noChangeAspect="1"/>
          </p:cNvPicPr>
          <p:nvPr>
            <a:videoFile r:link="rId1"/>
          </p:nvPr>
        </p:nvPicPr>
        <p:blipFill>
          <a:blip r:embed="rId3"/>
          <a:stretch>
            <a:fillRect/>
          </a:stretch>
        </p:blipFill>
        <p:spPr>
          <a:xfrm>
            <a:off x="1132764" y="641840"/>
            <a:ext cx="9908275" cy="5663821"/>
          </a:xfrm>
          <a:prstGeom prst="rect">
            <a:avLst/>
          </a:prstGeom>
        </p:spPr>
      </p:pic>
    </p:spTree>
    <p:extLst>
      <p:ext uri="{BB962C8B-B14F-4D97-AF65-F5344CB8AC3E}">
        <p14:creationId xmlns:p14="http://schemas.microsoft.com/office/powerpoint/2010/main" val="7550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1172-CB33-E551-D8AE-FB682F2CA46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Pacific theater</a:t>
            </a:r>
          </a:p>
        </p:txBody>
      </p:sp>
      <p:sp>
        <p:nvSpPr>
          <p:cNvPr id="3" name="Content Placeholder 2">
            <a:extLst>
              <a:ext uri="{FF2B5EF4-FFF2-40B4-BE49-F238E27FC236}">
                <a16:creationId xmlns:a16="http://schemas.microsoft.com/office/drawing/2014/main" id="{065A20EC-195B-4358-EC8A-E0F439F9F5D9}"/>
              </a:ext>
            </a:extLst>
          </p:cNvPr>
          <p:cNvSpPr>
            <a:spLocks noGrp="1"/>
          </p:cNvSpPr>
          <p:nvPr>
            <p:ph sz="half" idx="1"/>
          </p:nvPr>
        </p:nvSpPr>
        <p:spPr>
          <a:xfrm>
            <a:off x="685799" y="2194559"/>
            <a:ext cx="10232409" cy="4024125"/>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Americans fought in both the Pacific and Europe</a:t>
            </a:r>
          </a:p>
          <a:p>
            <a:r>
              <a:rPr lang="en-US" sz="2400" dirty="0">
                <a:solidFill>
                  <a:srgbClr val="FF0000"/>
                </a:solidFill>
                <a:latin typeface="Times New Roman" panose="02020603050405020304" pitchFamily="18" charset="0"/>
                <a:cs typeface="Times New Roman" panose="02020603050405020304" pitchFamily="18" charset="0"/>
              </a:rPr>
              <a:t>Pacific was three times the distance between New York and Great Britain</a:t>
            </a:r>
          </a:p>
          <a:p>
            <a:r>
              <a:rPr lang="en-US" sz="2400" dirty="0">
                <a:solidFill>
                  <a:srgbClr val="FF0000"/>
                </a:solidFill>
                <a:latin typeface="Times New Roman" panose="02020603050405020304" pitchFamily="18" charset="0"/>
                <a:cs typeface="Times New Roman" panose="02020603050405020304" pitchFamily="18" charset="0"/>
              </a:rPr>
              <a:t>Little or no infrastructure to transport</a:t>
            </a:r>
          </a:p>
          <a:p>
            <a:r>
              <a:rPr lang="en-US" sz="2400" dirty="0">
                <a:solidFill>
                  <a:srgbClr val="FF0000"/>
                </a:solidFill>
                <a:latin typeface="Times New Roman" panose="02020603050405020304" pitchFamily="18" charset="0"/>
                <a:cs typeface="Times New Roman" panose="02020603050405020304" pitchFamily="18" charset="0"/>
              </a:rPr>
              <a:t>Climate is difficult/ food supplies spoiled</a:t>
            </a:r>
          </a:p>
          <a:p>
            <a:r>
              <a:rPr lang="en-US" sz="2400" dirty="0">
                <a:solidFill>
                  <a:srgbClr val="00FF00"/>
                </a:solidFill>
                <a:latin typeface="Times New Roman" panose="02020603050405020304" pitchFamily="18" charset="0"/>
                <a:cs typeface="Times New Roman" panose="02020603050405020304" pitchFamily="18" charset="0"/>
              </a:rPr>
              <a:t>Island hopping </a:t>
            </a:r>
            <a:r>
              <a:rPr lang="en-US" sz="2400" dirty="0">
                <a:solidFill>
                  <a:srgbClr val="FF0000"/>
                </a:solidFill>
                <a:latin typeface="Times New Roman" panose="02020603050405020304" pitchFamily="18" charset="0"/>
                <a:cs typeface="Times New Roman" panose="02020603050405020304" pitchFamily="18" charset="0"/>
              </a:rPr>
              <a:t>across the Islands serve as landing strips</a:t>
            </a:r>
          </a:p>
          <a:p>
            <a:r>
              <a:rPr lang="en-US" sz="2400" dirty="0">
                <a:solidFill>
                  <a:srgbClr val="FF0000"/>
                </a:solidFill>
                <a:latin typeface="Times New Roman" panose="02020603050405020304" pitchFamily="18" charset="0"/>
                <a:cs typeface="Times New Roman" panose="02020603050405020304" pitchFamily="18" charset="0"/>
              </a:rPr>
              <a:t>Allow air bombardments of Japanese fortifications</a:t>
            </a:r>
          </a:p>
          <a:p>
            <a:r>
              <a:rPr lang="en-US" sz="2400" dirty="0">
                <a:solidFill>
                  <a:srgbClr val="FF0000"/>
                </a:solidFill>
                <a:latin typeface="Times New Roman" panose="02020603050405020304" pitchFamily="18" charset="0"/>
                <a:cs typeface="Times New Roman" panose="02020603050405020304" pitchFamily="18" charset="0"/>
              </a:rPr>
              <a:t>Unique challenges came with U.S. delivering food and medical supplies</a:t>
            </a:r>
          </a:p>
        </p:txBody>
      </p:sp>
    </p:spTree>
    <p:extLst>
      <p:ext uri="{BB962C8B-B14F-4D97-AF65-F5344CB8AC3E}">
        <p14:creationId xmlns:p14="http://schemas.microsoft.com/office/powerpoint/2010/main" val="3169450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A891-8FD7-A969-5D42-84D0F5B862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4316AA-A9E9-EF93-DBFA-6F1AFF519CF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79D1B96-6CCC-8658-3772-D865D0AAE237}"/>
              </a:ext>
            </a:extLst>
          </p:cNvPr>
          <p:cNvSpPr>
            <a:spLocks noGrp="1"/>
          </p:cNvSpPr>
          <p:nvPr>
            <p:ph sz="half" idx="2"/>
          </p:nvPr>
        </p:nvSpPr>
        <p:spPr/>
        <p:txBody>
          <a:bodyPr/>
          <a:lstStyle/>
          <a:p>
            <a:endParaRPr lang="en-US"/>
          </a:p>
        </p:txBody>
      </p:sp>
      <p:pic>
        <p:nvPicPr>
          <p:cNvPr id="26626" name="Picture 2">
            <a:extLst>
              <a:ext uri="{FF2B5EF4-FFF2-40B4-BE49-F238E27FC236}">
                <a16:creationId xmlns:a16="http://schemas.microsoft.com/office/drawing/2014/main" id="{FC5DA55C-BBDB-8E94-1767-E6EB9CF39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6196"/>
            <a:ext cx="10820400" cy="61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4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B549-1F58-C365-6CBD-52A7DC1B8E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1D8320-3929-FEFC-9CAD-F5E5C3C3F50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CA3F1F5-B9B7-37B3-9653-C19AF5A8857C}"/>
              </a:ext>
            </a:extLst>
          </p:cNvPr>
          <p:cNvSpPr>
            <a:spLocks noGrp="1"/>
          </p:cNvSpPr>
          <p:nvPr>
            <p:ph sz="half" idx="2"/>
          </p:nvPr>
        </p:nvSpPr>
        <p:spPr/>
        <p:txBody>
          <a:bodyPr/>
          <a:lstStyle/>
          <a:p>
            <a:endParaRPr lang="en-US"/>
          </a:p>
        </p:txBody>
      </p:sp>
      <p:pic>
        <p:nvPicPr>
          <p:cNvPr id="25602" name="Picture 2">
            <a:extLst>
              <a:ext uri="{FF2B5EF4-FFF2-40B4-BE49-F238E27FC236}">
                <a16:creationId xmlns:a16="http://schemas.microsoft.com/office/drawing/2014/main" id="{07848D1C-0016-6F29-C8E6-DDC7C9DAD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534"/>
            <a:ext cx="12192000" cy="679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44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BE83-3200-6F58-756B-889BF6E9F6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276A69-D185-4B64-6B42-2008859F0808}"/>
              </a:ext>
            </a:extLst>
          </p:cNvPr>
          <p:cNvSpPr>
            <a:spLocks noGrp="1"/>
          </p:cNvSpPr>
          <p:nvPr>
            <p:ph idx="1"/>
          </p:nvPr>
        </p:nvSpPr>
        <p:spPr/>
        <p:txBody>
          <a:bodyPr/>
          <a:lstStyle/>
          <a:p>
            <a:endParaRPr lang="en-US"/>
          </a:p>
        </p:txBody>
      </p:sp>
      <p:pic>
        <p:nvPicPr>
          <p:cNvPr id="24578" name="Picture 2" descr="Red Beach 3, Betio Island, Tarawa. 2nd day of battle… : r/ww2">
            <a:extLst>
              <a:ext uri="{FF2B5EF4-FFF2-40B4-BE49-F238E27FC236}">
                <a16:creationId xmlns:a16="http://schemas.microsoft.com/office/drawing/2014/main" id="{E9E516EB-8564-DA38-DE93-E1E535A8F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0"/>
            <a:ext cx="12192000" cy="685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7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EF19-0B91-E5C5-4AF8-4089A3067F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DD485-6DCB-9EB2-2C2A-4A3E8F56F09B}"/>
              </a:ext>
            </a:extLst>
          </p:cNvPr>
          <p:cNvSpPr>
            <a:spLocks noGrp="1"/>
          </p:cNvSpPr>
          <p:nvPr>
            <p:ph idx="1"/>
          </p:nvPr>
        </p:nvSpPr>
        <p:spPr/>
        <p:txBody>
          <a:bodyPr/>
          <a:lstStyle/>
          <a:p>
            <a:endParaRPr lang="en-US"/>
          </a:p>
        </p:txBody>
      </p:sp>
      <p:pic>
        <p:nvPicPr>
          <p:cNvPr id="29698" name="Picture 2" descr="20 Unforgettable Photos From the Stock Market’s Biggest Crashes – GOBanking">
            <a:extLst>
              <a:ext uri="{FF2B5EF4-FFF2-40B4-BE49-F238E27FC236}">
                <a16:creationId xmlns:a16="http://schemas.microsoft.com/office/drawing/2014/main" id="{7D033550-B9BA-0CA3-F3BD-038D40127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690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3F5A-BC23-EC0D-4A04-647F5F7446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74694B-78E8-84FE-62B6-83B8694EF0A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C029131-59B9-50FF-A1DF-894A42E9A6CC}"/>
              </a:ext>
            </a:extLst>
          </p:cNvPr>
          <p:cNvSpPr>
            <a:spLocks noGrp="1"/>
          </p:cNvSpPr>
          <p:nvPr>
            <p:ph sz="half" idx="2"/>
          </p:nvPr>
        </p:nvSpPr>
        <p:spPr/>
        <p:txBody>
          <a:bodyPr/>
          <a:lstStyle/>
          <a:p>
            <a:endParaRPr lang="en-US"/>
          </a:p>
        </p:txBody>
      </p:sp>
      <p:pic>
        <p:nvPicPr>
          <p:cNvPr id="14338" name="Picture 2">
            <a:extLst>
              <a:ext uri="{FF2B5EF4-FFF2-40B4-BE49-F238E27FC236}">
                <a16:creationId xmlns:a16="http://schemas.microsoft.com/office/drawing/2014/main" id="{7C77104E-7751-01CA-BA35-D7DA08B2C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1069"/>
            <a:ext cx="10820400" cy="629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82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5020-7879-E38E-5CFB-80459FE162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CE3593-2568-783A-A63F-AF7F1E139F3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6518504-7AB0-067B-A18C-CC87EEA2D3B9}"/>
              </a:ext>
            </a:extLst>
          </p:cNvPr>
          <p:cNvSpPr>
            <a:spLocks noGrp="1"/>
          </p:cNvSpPr>
          <p:nvPr>
            <p:ph sz="half" idx="2"/>
          </p:nvPr>
        </p:nvSpPr>
        <p:spPr/>
        <p:txBody>
          <a:bodyPr/>
          <a:lstStyle/>
          <a:p>
            <a:endParaRPr lang="en-US"/>
          </a:p>
        </p:txBody>
      </p:sp>
      <p:pic>
        <p:nvPicPr>
          <p:cNvPr id="27650" name="Picture 2" descr="WWII Aircraft Poster – Yanks Air Museum">
            <a:extLst>
              <a:ext uri="{FF2B5EF4-FFF2-40B4-BE49-F238E27FC236}">
                <a16:creationId xmlns:a16="http://schemas.microsoft.com/office/drawing/2014/main" id="{65A50AC7-213A-144C-CF9F-AFDB1DDC0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294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9" name="Picture 15368">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59F4420-9E27-3220-474F-5D7A677C57F9}"/>
              </a:ext>
            </a:extLst>
          </p:cNvPr>
          <p:cNvSpPr>
            <a:spLocks noGrp="1"/>
          </p:cNvSpPr>
          <p:nvPr>
            <p:ph type="title"/>
          </p:nvPr>
        </p:nvSpPr>
        <p:spPr>
          <a:xfrm>
            <a:off x="4673600" y="764373"/>
            <a:ext cx="6832600" cy="1293028"/>
          </a:xfrm>
        </p:spPr>
        <p:txBody>
          <a:bodyPr vert="horz" lIns="91440" tIns="45720" rIns="91440" bIns="45720" rtlCol="0" anchor="ctr">
            <a:normAutofit/>
          </a:bodyPr>
          <a:lstStyle/>
          <a:p>
            <a:r>
              <a:rPr lang="en-US" dirty="0">
                <a:solidFill>
                  <a:srgbClr val="FF0000"/>
                </a:solidFill>
                <a:latin typeface="Times New Roman" panose="02020603050405020304" pitchFamily="18" charset="0"/>
                <a:cs typeface="Times New Roman" panose="02020603050405020304" pitchFamily="18" charset="0"/>
              </a:rPr>
              <a:t>Battle of midway</a:t>
            </a:r>
          </a:p>
        </p:txBody>
      </p:sp>
      <p:sp>
        <p:nvSpPr>
          <p:cNvPr id="15371" name="Rectangle 15370">
            <a:extLst>
              <a:ext uri="{FF2B5EF4-FFF2-40B4-BE49-F238E27FC236}">
                <a16:creationId xmlns:a16="http://schemas.microsoft.com/office/drawing/2014/main" id="{21495152-D769-451A-92DB-5A3DE73FC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64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Replicade 1942 Arcade Game">
            <a:extLst>
              <a:ext uri="{FF2B5EF4-FFF2-40B4-BE49-F238E27FC236}">
                <a16:creationId xmlns:a16="http://schemas.microsoft.com/office/drawing/2014/main" id="{E875BCE5-1DE8-6424-75B7-7137A3225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10" r="14061" b="2"/>
          <a:stretch/>
        </p:blipFill>
        <p:spPr bwMode="auto">
          <a:xfrm>
            <a:off x="1" y="-2"/>
            <a:ext cx="4169661" cy="42062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8DCECCFE-A80B-8964-938A-7285744AF416}"/>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5564" r="-1" b="9639"/>
          <a:stretch/>
        </p:blipFill>
        <p:spPr bwMode="auto">
          <a:xfrm>
            <a:off x="-1" y="4206239"/>
            <a:ext cx="4169662" cy="26517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5D5ED84-E065-0695-D976-737E619AD402}"/>
              </a:ext>
            </a:extLst>
          </p:cNvPr>
          <p:cNvSpPr>
            <a:spLocks noGrp="1"/>
          </p:cNvSpPr>
          <p:nvPr>
            <p:ph sz="half" idx="1"/>
          </p:nvPr>
        </p:nvSpPr>
        <p:spPr>
          <a:xfrm>
            <a:off x="4673600" y="2194560"/>
            <a:ext cx="6832600" cy="4024125"/>
          </a:xfrm>
        </p:spPr>
        <p:txBody>
          <a:bodyPr vert="horz" lIns="91440" tIns="45720" rIns="91440" bIns="45720" rtlCol="0">
            <a:normAutofit/>
          </a:bodyPr>
          <a:lstStyle/>
          <a:p>
            <a:r>
              <a:rPr lang="en-US" dirty="0">
                <a:solidFill>
                  <a:srgbClr val="FF0000"/>
                </a:solidFill>
                <a:latin typeface="Times New Roman" panose="02020603050405020304" pitchFamily="18" charset="0"/>
                <a:cs typeface="Times New Roman" panose="02020603050405020304" pitchFamily="18" charset="0"/>
              </a:rPr>
              <a:t>Most important naval campaign of the war</a:t>
            </a:r>
          </a:p>
          <a:p>
            <a:r>
              <a:rPr lang="en-US" dirty="0">
                <a:solidFill>
                  <a:srgbClr val="FF0000"/>
                </a:solidFill>
                <a:latin typeface="Times New Roman" panose="02020603050405020304" pitchFamily="18" charset="0"/>
                <a:cs typeface="Times New Roman" panose="02020603050405020304" pitchFamily="18" charset="0"/>
              </a:rPr>
              <a:t>U.S destroyed four Japanese air carriers</a:t>
            </a:r>
          </a:p>
          <a:p>
            <a:r>
              <a:rPr lang="en-US" dirty="0">
                <a:solidFill>
                  <a:srgbClr val="FF0000"/>
                </a:solidFill>
                <a:latin typeface="Times New Roman" panose="02020603050405020304" pitchFamily="18" charset="0"/>
                <a:cs typeface="Times New Roman" panose="02020603050405020304" pitchFamily="18" charset="0"/>
              </a:rPr>
              <a:t>Japanese never recovered</a:t>
            </a:r>
          </a:p>
          <a:p>
            <a:r>
              <a:rPr lang="en-US" dirty="0">
                <a:solidFill>
                  <a:srgbClr val="FF0000"/>
                </a:solidFill>
                <a:latin typeface="Times New Roman" panose="02020603050405020304" pitchFamily="18" charset="0"/>
                <a:cs typeface="Times New Roman" panose="02020603050405020304" pitchFamily="18" charset="0"/>
              </a:rPr>
              <a:t>U.S gain control of Pacific Islands</a:t>
            </a:r>
          </a:p>
          <a:p>
            <a:r>
              <a:rPr lang="en-US" dirty="0">
                <a:solidFill>
                  <a:srgbClr val="FF0000"/>
                </a:solidFill>
                <a:latin typeface="Times New Roman" panose="02020603050405020304" pitchFamily="18" charset="0"/>
                <a:cs typeface="Times New Roman" panose="02020603050405020304" pitchFamily="18" charset="0"/>
              </a:rPr>
              <a:t>June 7, 1942</a:t>
            </a: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576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F251-CC4C-DF99-7558-8FF5BA1F0770}"/>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Manhattan project</a:t>
            </a:r>
          </a:p>
        </p:txBody>
      </p:sp>
      <p:sp>
        <p:nvSpPr>
          <p:cNvPr id="3" name="Content Placeholder 2">
            <a:extLst>
              <a:ext uri="{FF2B5EF4-FFF2-40B4-BE49-F238E27FC236}">
                <a16:creationId xmlns:a16="http://schemas.microsoft.com/office/drawing/2014/main" id="{45B2306A-E7CD-88F1-A640-AC05372B9DEE}"/>
              </a:ext>
            </a:extLst>
          </p:cNvPr>
          <p:cNvSpPr>
            <a:spLocks noGrp="1"/>
          </p:cNvSpPr>
          <p:nvPr>
            <p:ph sz="half" idx="1"/>
          </p:nvPr>
        </p:nvSpPr>
        <p:spPr>
          <a:xfrm>
            <a:off x="685800" y="1842449"/>
            <a:ext cx="10614546" cy="4376236"/>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Harry Truman becomes president in 1945 </a:t>
            </a:r>
          </a:p>
          <a:p>
            <a:r>
              <a:rPr lang="en-US" sz="2400" dirty="0">
                <a:solidFill>
                  <a:srgbClr val="FF0000"/>
                </a:solidFill>
                <a:latin typeface="Times New Roman" panose="02020603050405020304" pitchFamily="18" charset="0"/>
                <a:cs typeface="Times New Roman" panose="02020603050405020304" pitchFamily="18" charset="0"/>
              </a:rPr>
              <a:t>Responsible for making decisions regarding conduct of the war.</a:t>
            </a:r>
          </a:p>
          <a:p>
            <a:r>
              <a:rPr lang="en-US" sz="2400" dirty="0">
                <a:solidFill>
                  <a:srgbClr val="FF0000"/>
                </a:solidFill>
                <a:latin typeface="Times New Roman" panose="02020603050405020304" pitchFamily="18" charset="0"/>
                <a:cs typeface="Times New Roman" panose="02020603050405020304" pitchFamily="18" charset="0"/>
              </a:rPr>
              <a:t>Atomic weapon or Military invasion of Japan’s mainland</a:t>
            </a:r>
          </a:p>
          <a:p>
            <a:r>
              <a:rPr lang="en-US" sz="2400" dirty="0">
                <a:solidFill>
                  <a:srgbClr val="FF0000"/>
                </a:solidFill>
                <a:latin typeface="Times New Roman" panose="02020603050405020304" pitchFamily="18" charset="0"/>
                <a:cs typeface="Times New Roman" panose="02020603050405020304" pitchFamily="18" charset="0"/>
              </a:rPr>
              <a:t>Manhattan project- codename for research for developing an atomic weapon</a:t>
            </a:r>
          </a:p>
          <a:p>
            <a:r>
              <a:rPr lang="en-US" altLang="en-US" dirty="0">
                <a:solidFill>
                  <a:srgbClr val="FF0000"/>
                </a:solidFill>
                <a:latin typeface="Times New Roman" panose="02020603050405020304" pitchFamily="18" charset="0"/>
                <a:cs typeface="Times New Roman" panose="02020603050405020304" pitchFamily="18" charset="0"/>
              </a:rPr>
              <a:t>July 16, 1945—successfully exploded flash seen 180 miles</a:t>
            </a:r>
          </a:p>
          <a:p>
            <a:r>
              <a:rPr lang="en-US" altLang="en-US" dirty="0">
                <a:solidFill>
                  <a:srgbClr val="FF0000"/>
                </a:solidFill>
                <a:latin typeface="Times New Roman" panose="02020603050405020304" pitchFamily="18" charset="0"/>
                <a:cs typeface="Times New Roman" panose="02020603050405020304" pitchFamily="18" charset="0"/>
              </a:rPr>
              <a:t>Only nation with this weapon</a:t>
            </a:r>
          </a:p>
          <a:p>
            <a:endParaRPr lang="en-US" altLang="en-US"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114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042B-3064-D845-8C55-4BB1AC5306BF}"/>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Was it worth it?</a:t>
            </a:r>
          </a:p>
        </p:txBody>
      </p:sp>
      <p:sp>
        <p:nvSpPr>
          <p:cNvPr id="3" name="Content Placeholder 2">
            <a:extLst>
              <a:ext uri="{FF2B5EF4-FFF2-40B4-BE49-F238E27FC236}">
                <a16:creationId xmlns:a16="http://schemas.microsoft.com/office/drawing/2014/main" id="{7FE6ACE7-AF38-1BFC-E2B5-AF31D7602E04}"/>
              </a:ext>
            </a:extLst>
          </p:cNvPr>
          <p:cNvSpPr>
            <a:spLocks noGrp="1"/>
          </p:cNvSpPr>
          <p:nvPr>
            <p:ph sz="half" idx="1"/>
          </p:nvPr>
        </p:nvSpPr>
        <p:spPr>
          <a:xfrm>
            <a:off x="685800" y="1760561"/>
            <a:ext cx="10820400" cy="4458123"/>
          </a:xfrm>
        </p:spPr>
        <p:txBody>
          <a:bodyPr>
            <a:normAutofit/>
          </a:bodyPr>
          <a:lstStyle/>
          <a:p>
            <a:r>
              <a:rPr lang="en-US" altLang="en-US" sz="2400" dirty="0">
                <a:solidFill>
                  <a:srgbClr val="FF0000"/>
                </a:solidFill>
                <a:latin typeface="Times New Roman" panose="02020603050405020304" pitchFamily="18" charset="0"/>
                <a:cs typeface="Times New Roman" panose="02020603050405020304" pitchFamily="18" charset="0"/>
              </a:rPr>
              <a:t>Had been using aerial firebombing</a:t>
            </a:r>
          </a:p>
          <a:p>
            <a:pPr lvl="1"/>
            <a:r>
              <a:rPr lang="en-US" altLang="en-US" sz="2400" dirty="0">
                <a:solidFill>
                  <a:srgbClr val="FF0000"/>
                </a:solidFill>
                <a:latin typeface="Times New Roman" panose="02020603050405020304" pitchFamily="18" charset="0"/>
                <a:cs typeface="Times New Roman" panose="02020603050405020304" pitchFamily="18" charset="0"/>
              </a:rPr>
              <a:t>Night of March 9-10—launched a raid that killed 88,000-130,000 Japanese citizens in and around Tokyo—still no surrender</a:t>
            </a:r>
          </a:p>
          <a:p>
            <a:r>
              <a:rPr lang="en-US" altLang="en-US" sz="2400" dirty="0">
                <a:solidFill>
                  <a:srgbClr val="FF0000"/>
                </a:solidFill>
                <a:latin typeface="Times New Roman" panose="02020603050405020304" pitchFamily="18" charset="0"/>
                <a:cs typeface="Times New Roman" panose="02020603050405020304" pitchFamily="18" charset="0"/>
              </a:rPr>
              <a:t>Realized we would need to invade to win</a:t>
            </a:r>
          </a:p>
          <a:p>
            <a:pPr lvl="1"/>
            <a:r>
              <a:rPr lang="en-US" altLang="en-US" sz="2400" dirty="0">
                <a:solidFill>
                  <a:srgbClr val="FF0000"/>
                </a:solidFill>
                <a:latin typeface="Times New Roman" panose="02020603050405020304" pitchFamily="18" charset="0"/>
                <a:cs typeface="Times New Roman" panose="02020603050405020304" pitchFamily="18" charset="0"/>
              </a:rPr>
              <a:t>Cost millions of lives</a:t>
            </a:r>
          </a:p>
          <a:p>
            <a:r>
              <a:rPr lang="en-US" altLang="en-US" sz="2400" dirty="0">
                <a:solidFill>
                  <a:srgbClr val="FF0000"/>
                </a:solidFill>
                <a:latin typeface="Times New Roman" panose="02020603050405020304" pitchFamily="18" charset="0"/>
                <a:cs typeface="Times New Roman" panose="02020603050405020304" pitchFamily="18" charset="0"/>
              </a:rPr>
              <a:t>Russia quickly moving</a:t>
            </a:r>
          </a:p>
          <a:p>
            <a:pPr lvl="1"/>
            <a:r>
              <a:rPr lang="en-US" altLang="en-US" sz="2400" dirty="0">
                <a:solidFill>
                  <a:srgbClr val="FF0000"/>
                </a:solidFill>
                <a:latin typeface="Times New Roman" panose="02020603050405020304" pitchFamily="18" charset="0"/>
                <a:cs typeface="Times New Roman" panose="02020603050405020304" pitchFamily="18" charset="0"/>
              </a:rPr>
              <a:t>Possible post-war split Japan</a:t>
            </a:r>
          </a:p>
          <a:p>
            <a:r>
              <a:rPr lang="en-US" altLang="en-US" sz="2400" dirty="0">
                <a:solidFill>
                  <a:srgbClr val="FF0000"/>
                </a:solidFill>
                <a:latin typeface="Times New Roman" panose="02020603050405020304" pitchFamily="18" charset="0"/>
                <a:cs typeface="Times New Roman" panose="02020603050405020304" pitchFamily="18" charset="0"/>
              </a:rPr>
              <a:t>Must act quickly</a:t>
            </a:r>
          </a:p>
          <a:p>
            <a:r>
              <a:rPr lang="en-US" altLang="en-US" sz="2400" dirty="0">
                <a:solidFill>
                  <a:srgbClr val="FF0000"/>
                </a:solidFill>
                <a:latin typeface="Times New Roman" panose="02020603050405020304" pitchFamily="18" charset="0"/>
                <a:cs typeface="Times New Roman" panose="02020603050405020304" pitchFamily="18" charset="0"/>
              </a:rPr>
              <a:t>Truman decides</a:t>
            </a:r>
          </a:p>
          <a:p>
            <a:endParaRPr lang="en-US" dirty="0"/>
          </a:p>
        </p:txBody>
      </p:sp>
      <p:sp>
        <p:nvSpPr>
          <p:cNvPr id="4" name="Content Placeholder 3">
            <a:extLst>
              <a:ext uri="{FF2B5EF4-FFF2-40B4-BE49-F238E27FC236}">
                <a16:creationId xmlns:a16="http://schemas.microsoft.com/office/drawing/2014/main" id="{2D3DAF6D-C7F8-2ED4-2975-2002AF253C43}"/>
              </a:ext>
            </a:extLst>
          </p:cNvPr>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806559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51" name="Picture 31750">
            <a:extLst>
              <a:ext uri="{FF2B5EF4-FFF2-40B4-BE49-F238E27FC236}">
                <a16:creationId xmlns:a16="http://schemas.microsoft.com/office/drawing/2014/main" id="{884F1622-F133-4C39-A178-9AE077529E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1753" name="Rectangle 31752">
            <a:extLst>
              <a:ext uri="{FF2B5EF4-FFF2-40B4-BE49-F238E27FC236}">
                <a16:creationId xmlns:a16="http://schemas.microsoft.com/office/drawing/2014/main" id="{2DA785FA-C071-43A3-A397-53F110441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55" name="Picture 31754">
            <a:extLst>
              <a:ext uri="{FF2B5EF4-FFF2-40B4-BE49-F238E27FC236}">
                <a16:creationId xmlns:a16="http://schemas.microsoft.com/office/drawing/2014/main" id="{B654D573-EC63-4874-BAA1-1F203B95BF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B6B6D9F-4403-FCC8-EB05-130F73C0BA1E}"/>
              </a:ext>
            </a:extLst>
          </p:cNvPr>
          <p:cNvSpPr>
            <a:spLocks noGrp="1"/>
          </p:cNvSpPr>
          <p:nvPr>
            <p:ph type="title"/>
          </p:nvPr>
        </p:nvSpPr>
        <p:spPr>
          <a:xfrm>
            <a:off x="685799" y="764373"/>
            <a:ext cx="3977639" cy="1600200"/>
          </a:xfrm>
        </p:spPr>
        <p:txBody>
          <a:bodyPr vert="horz" lIns="91440" tIns="45720" rIns="91440" bIns="45720" rtlCol="0" anchor="b">
            <a:normAutofit/>
          </a:bodyPr>
          <a:lstStyle/>
          <a:p>
            <a:pPr algn="l"/>
            <a:endParaRPr lang="en-US" sz="3200"/>
          </a:p>
        </p:txBody>
      </p:sp>
      <p:sp>
        <p:nvSpPr>
          <p:cNvPr id="4" name="Content Placeholder 3">
            <a:extLst>
              <a:ext uri="{FF2B5EF4-FFF2-40B4-BE49-F238E27FC236}">
                <a16:creationId xmlns:a16="http://schemas.microsoft.com/office/drawing/2014/main" id="{2043E5EB-65B3-606E-E9B6-922C0F18DD7A}"/>
              </a:ext>
            </a:extLst>
          </p:cNvPr>
          <p:cNvSpPr>
            <a:spLocks noGrp="1"/>
          </p:cNvSpPr>
          <p:nvPr>
            <p:ph sz="half" idx="2"/>
          </p:nvPr>
        </p:nvSpPr>
        <p:spPr>
          <a:xfrm>
            <a:off x="685800" y="2364573"/>
            <a:ext cx="3977639" cy="3854112"/>
          </a:xfrm>
        </p:spPr>
        <p:txBody>
          <a:bodyPr vert="horz" lIns="91440" tIns="45720" rIns="91440" bIns="45720" rtlCol="0">
            <a:normAutofit/>
          </a:bodyPr>
          <a:lstStyle/>
          <a:p>
            <a:endParaRPr lang="en-US" sz="1600"/>
          </a:p>
        </p:txBody>
      </p:sp>
      <p:pic>
        <p:nvPicPr>
          <p:cNvPr id="31746" name="Picture 2">
            <a:extLst>
              <a:ext uri="{FF2B5EF4-FFF2-40B4-BE49-F238E27FC236}">
                <a16:creationId xmlns:a16="http://schemas.microsoft.com/office/drawing/2014/main" id="{19A0B591-ED1B-B431-F5A3-0BE139452DF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72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80C8-47E0-E639-1DDA-1974075D39EC}"/>
              </a:ext>
            </a:extLst>
          </p:cNvPr>
          <p:cNvSpPr>
            <a:spLocks noGrp="1"/>
          </p:cNvSpPr>
          <p:nvPr>
            <p:ph type="title"/>
          </p:nvPr>
        </p:nvSpPr>
        <p:spPr/>
        <p:txBody>
          <a:bodyPr/>
          <a:lstStyle/>
          <a:p>
            <a:r>
              <a:rPr lang="en-US">
                <a:solidFill>
                  <a:srgbClr val="FF0000"/>
                </a:solidFill>
                <a:latin typeface="Times New Roman" panose="02020603050405020304" pitchFamily="18" charset="0"/>
                <a:cs typeface="Times New Roman" panose="02020603050405020304" pitchFamily="18" charset="0"/>
              </a:rPr>
              <a:t>Atomic bomb</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6A35725-F285-415A-C034-8E93A05ACE2F}"/>
              </a:ext>
            </a:extLst>
          </p:cNvPr>
          <p:cNvSpPr>
            <a:spLocks noGrp="1"/>
          </p:cNvSpPr>
          <p:nvPr>
            <p:ph sz="half" idx="1"/>
          </p:nvPr>
        </p:nvSpPr>
        <p:spPr/>
        <p:txBody>
          <a:bodyPr/>
          <a:lstStyle/>
          <a:p>
            <a:r>
              <a:rPr lang="en-US" altLang="en-US" dirty="0">
                <a:solidFill>
                  <a:srgbClr val="FF0000"/>
                </a:solidFill>
                <a:latin typeface="Times New Roman" panose="02020603050405020304" pitchFamily="18" charset="0"/>
                <a:cs typeface="Times New Roman" panose="02020603050405020304" pitchFamily="18" charset="0"/>
              </a:rPr>
              <a:t>Warn Japan to surrender</a:t>
            </a:r>
          </a:p>
          <a:p>
            <a:r>
              <a:rPr lang="en-US" altLang="en-US" dirty="0">
                <a:solidFill>
                  <a:srgbClr val="FF0000"/>
                </a:solidFill>
                <a:latin typeface="Times New Roman" panose="02020603050405020304" pitchFamily="18" charset="0"/>
                <a:cs typeface="Times New Roman" panose="02020603050405020304" pitchFamily="18" charset="0"/>
              </a:rPr>
              <a:t>August 6, 1945</a:t>
            </a:r>
          </a:p>
          <a:p>
            <a:pPr lvl="1"/>
            <a:r>
              <a:rPr lang="en-US" altLang="en-US" dirty="0">
                <a:solidFill>
                  <a:srgbClr val="FF0000"/>
                </a:solidFill>
                <a:latin typeface="Times New Roman" panose="02020603050405020304" pitchFamily="18" charset="0"/>
                <a:cs typeface="Times New Roman" panose="02020603050405020304" pitchFamily="18" charset="0"/>
              </a:rPr>
              <a:t>Hiroshima—“Little Boy”</a:t>
            </a:r>
          </a:p>
          <a:p>
            <a:pPr lvl="1"/>
            <a:r>
              <a:rPr lang="en-US" altLang="en-US" dirty="0">
                <a:solidFill>
                  <a:srgbClr val="FF0000"/>
                </a:solidFill>
                <a:latin typeface="Times New Roman" panose="02020603050405020304" pitchFamily="18" charset="0"/>
                <a:cs typeface="Times New Roman" panose="02020603050405020304" pitchFamily="18" charset="0"/>
              </a:rPr>
              <a:t>Japan still refuses</a:t>
            </a:r>
          </a:p>
          <a:p>
            <a:r>
              <a:rPr lang="en-US" altLang="en-US" dirty="0">
                <a:solidFill>
                  <a:srgbClr val="FF0000"/>
                </a:solidFill>
                <a:latin typeface="Times New Roman" panose="02020603050405020304" pitchFamily="18" charset="0"/>
                <a:cs typeface="Times New Roman" panose="02020603050405020304" pitchFamily="18" charset="0"/>
              </a:rPr>
              <a:t>August 9, 1945</a:t>
            </a:r>
          </a:p>
          <a:p>
            <a:pPr lvl="1"/>
            <a:r>
              <a:rPr lang="en-US" altLang="en-US" dirty="0">
                <a:solidFill>
                  <a:srgbClr val="FF0000"/>
                </a:solidFill>
                <a:latin typeface="Times New Roman" panose="02020603050405020304" pitchFamily="18" charset="0"/>
                <a:cs typeface="Times New Roman" panose="02020603050405020304" pitchFamily="18" charset="0"/>
              </a:rPr>
              <a:t>Nagasaki—“Fat Man”</a:t>
            </a:r>
          </a:p>
          <a:p>
            <a:r>
              <a:rPr lang="en-US" altLang="en-US" dirty="0">
                <a:solidFill>
                  <a:srgbClr val="FF0000"/>
                </a:solidFill>
                <a:latin typeface="Times New Roman" panose="02020603050405020304" pitchFamily="18" charset="0"/>
                <a:cs typeface="Times New Roman" panose="02020603050405020304" pitchFamily="18" charset="0"/>
              </a:rPr>
              <a:t>Emperor Hirohito’s horrified</a:t>
            </a:r>
          </a:p>
          <a:p>
            <a:pPr lvl="1"/>
            <a:r>
              <a:rPr lang="en-US" altLang="en-US" dirty="0">
                <a:solidFill>
                  <a:srgbClr val="FF0000"/>
                </a:solidFill>
                <a:latin typeface="Times New Roman" panose="02020603050405020304" pitchFamily="18" charset="0"/>
                <a:cs typeface="Times New Roman" panose="02020603050405020304" pitchFamily="18" charset="0"/>
              </a:rPr>
              <a:t>August 14—gives up</a:t>
            </a:r>
          </a:p>
          <a:p>
            <a:pPr lvl="2"/>
            <a:r>
              <a:rPr lang="en-US" altLang="en-US" dirty="0">
                <a:solidFill>
                  <a:srgbClr val="FF0000"/>
                </a:solidFill>
                <a:latin typeface="Times New Roman" panose="02020603050405020304" pitchFamily="18" charset="0"/>
                <a:cs typeface="Times New Roman" panose="02020603050405020304" pitchFamily="18" charset="0"/>
              </a:rPr>
              <a:t>V-J Day</a:t>
            </a:r>
          </a:p>
          <a:p>
            <a:r>
              <a:rPr lang="en-US" altLang="en-US" dirty="0">
                <a:solidFill>
                  <a:srgbClr val="FF0000"/>
                </a:solidFill>
                <a:latin typeface="Times New Roman" panose="02020603050405020304" pitchFamily="18" charset="0"/>
                <a:cs typeface="Times New Roman" panose="02020603050405020304" pitchFamily="18" charset="0"/>
              </a:rPr>
              <a:t>Formal surrender =Sep. 2, 1945</a:t>
            </a:r>
          </a:p>
          <a:p>
            <a:endParaRPr lang="en-US" dirty="0"/>
          </a:p>
        </p:txBody>
      </p:sp>
      <p:pic>
        <p:nvPicPr>
          <p:cNvPr id="20482" name="Picture 2">
            <a:extLst>
              <a:ext uri="{FF2B5EF4-FFF2-40B4-BE49-F238E27FC236}">
                <a16:creationId xmlns:a16="http://schemas.microsoft.com/office/drawing/2014/main" id="{D2B00EB4-6DF0-9E93-7A51-BC21D6D5DA8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328752"/>
            <a:ext cx="5334000" cy="375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52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A2E6-06C0-E77F-08EA-8509F7906C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1E18A4-0511-DC78-F974-F50E7B8DF88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806DB4A-5BAE-EBCC-8E50-C471719FCF7A}"/>
              </a:ext>
            </a:extLst>
          </p:cNvPr>
          <p:cNvSpPr>
            <a:spLocks noGrp="1"/>
          </p:cNvSpPr>
          <p:nvPr>
            <p:ph sz="half" idx="2"/>
          </p:nvPr>
        </p:nvSpPr>
        <p:spPr/>
        <p:txBody>
          <a:bodyPr/>
          <a:lstStyle/>
          <a:p>
            <a:endParaRPr lang="en-US"/>
          </a:p>
        </p:txBody>
      </p:sp>
      <p:pic>
        <p:nvPicPr>
          <p:cNvPr id="39938" name="Picture 2">
            <a:extLst>
              <a:ext uri="{FF2B5EF4-FFF2-40B4-BE49-F238E27FC236}">
                <a16:creationId xmlns:a16="http://schemas.microsoft.com/office/drawing/2014/main" id="{53F692BF-33E3-196E-B05E-D7B52A3E4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26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0229-E382-4C1A-0AB8-BCF60CB4B0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9ADD5A-54B9-2762-26C9-4BAC7497145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05A2DAD-0910-181C-B3A2-E1A440FC7677}"/>
              </a:ext>
            </a:extLst>
          </p:cNvPr>
          <p:cNvSpPr>
            <a:spLocks noGrp="1"/>
          </p:cNvSpPr>
          <p:nvPr>
            <p:ph sz="half" idx="2"/>
          </p:nvPr>
        </p:nvSpPr>
        <p:spPr/>
        <p:txBody>
          <a:bodyPr/>
          <a:lstStyle/>
          <a:p>
            <a:endParaRPr lang="en-US"/>
          </a:p>
        </p:txBody>
      </p:sp>
      <p:pic>
        <p:nvPicPr>
          <p:cNvPr id="21506" name="Picture 2" descr="Hiroshima Nuclear Bombing: Photos of the Devastated City">
            <a:extLst>
              <a:ext uri="{FF2B5EF4-FFF2-40B4-BE49-F238E27FC236}">
                <a16:creationId xmlns:a16="http://schemas.microsoft.com/office/drawing/2014/main" id="{5AA4D4DB-2E5F-0B4D-B52A-ED1573605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11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C7AE-C38C-9F93-B410-8E1B8458A0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2A980C-F292-95FC-4181-C0444E79CE7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3A98721-0F54-601E-3FAC-1D41BF107426}"/>
              </a:ext>
            </a:extLst>
          </p:cNvPr>
          <p:cNvSpPr>
            <a:spLocks noGrp="1"/>
          </p:cNvSpPr>
          <p:nvPr>
            <p:ph sz="half" idx="2"/>
          </p:nvPr>
        </p:nvSpPr>
        <p:spPr/>
        <p:txBody>
          <a:bodyPr/>
          <a:lstStyle/>
          <a:p>
            <a:endParaRPr lang="en-US"/>
          </a:p>
        </p:txBody>
      </p:sp>
      <p:pic>
        <p:nvPicPr>
          <p:cNvPr id="22530" name="Picture 2" descr="Pictures of Hiroshima and Nagasaki's atomic bomb destruction — Quartz">
            <a:extLst>
              <a:ext uri="{FF2B5EF4-FFF2-40B4-BE49-F238E27FC236}">
                <a16:creationId xmlns:a16="http://schemas.microsoft.com/office/drawing/2014/main" id="{325AD5C5-DADC-FE25-A209-B2BEC9BAC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42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rowd of people in a room&#10;&#10;Description automatically generated">
            <a:extLst>
              <a:ext uri="{FF2B5EF4-FFF2-40B4-BE49-F238E27FC236}">
                <a16:creationId xmlns:a16="http://schemas.microsoft.com/office/drawing/2014/main" id="{CA43DAAB-E169-22AE-78C1-B3D1ED96C0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7781761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703E-03B1-0D72-41CB-13AD74DC55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7844C9-9E33-4AD3-4D6D-05AA294DC5A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44043BA-0C86-87FF-C6F0-60B444EE8BC7}"/>
              </a:ext>
            </a:extLst>
          </p:cNvPr>
          <p:cNvSpPr>
            <a:spLocks noGrp="1"/>
          </p:cNvSpPr>
          <p:nvPr>
            <p:ph sz="half" idx="2"/>
          </p:nvPr>
        </p:nvSpPr>
        <p:spPr/>
        <p:txBody>
          <a:bodyPr/>
          <a:lstStyle/>
          <a:p>
            <a:endParaRPr lang="en-US"/>
          </a:p>
        </p:txBody>
      </p:sp>
      <p:pic>
        <p:nvPicPr>
          <p:cNvPr id="23554" name="Picture 2">
            <a:extLst>
              <a:ext uri="{FF2B5EF4-FFF2-40B4-BE49-F238E27FC236}">
                <a16:creationId xmlns:a16="http://schemas.microsoft.com/office/drawing/2014/main" id="{573D0BC4-6E0B-64D4-0A55-EBFC1F0BE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07" y="764373"/>
            <a:ext cx="6919415" cy="552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808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0F76-506B-63DA-E013-B67942DFF3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19580B-0EB0-841E-B1AD-2E8B4FE2D9E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B85C752-0A5D-2FBF-BF77-C0CF86F22BF7}"/>
              </a:ext>
            </a:extLst>
          </p:cNvPr>
          <p:cNvSpPr>
            <a:spLocks noGrp="1"/>
          </p:cNvSpPr>
          <p:nvPr>
            <p:ph sz="half" idx="2"/>
          </p:nvPr>
        </p:nvSpPr>
        <p:spPr/>
        <p:txBody>
          <a:bodyPr/>
          <a:lstStyle/>
          <a:p>
            <a:endParaRPr lang="en-US"/>
          </a:p>
        </p:txBody>
      </p:sp>
      <p:pic>
        <p:nvPicPr>
          <p:cNvPr id="5" name="Picture 2" descr="http://upload.wikimedia.org/wikipedia/commons/4/4e/Nagasaki_1945_-_Before_and_after_(adjusted).jpg">
            <a:extLst>
              <a:ext uri="{FF2B5EF4-FFF2-40B4-BE49-F238E27FC236}">
                <a16:creationId xmlns:a16="http://schemas.microsoft.com/office/drawing/2014/main" id="{5B83E986-438B-E818-FE00-CA368A2D9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4" y="700998"/>
            <a:ext cx="7186246" cy="565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414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7970-1BAE-D70F-3286-4F7A71F8A2A7}"/>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Battle of Los Angeles</a:t>
            </a:r>
          </a:p>
        </p:txBody>
      </p:sp>
      <p:sp>
        <p:nvSpPr>
          <p:cNvPr id="3" name="Content Placeholder 2">
            <a:extLst>
              <a:ext uri="{FF2B5EF4-FFF2-40B4-BE49-F238E27FC236}">
                <a16:creationId xmlns:a16="http://schemas.microsoft.com/office/drawing/2014/main" id="{76244337-942B-B41B-A816-88DEF42AB622}"/>
              </a:ext>
            </a:extLst>
          </p:cNvPr>
          <p:cNvSpPr>
            <a:spLocks noGrp="1"/>
          </p:cNvSpPr>
          <p:nvPr>
            <p:ph sz="half" idx="1"/>
          </p:nvPr>
        </p:nvSpPr>
        <p:spPr>
          <a:xfrm>
            <a:off x="685799" y="2194559"/>
            <a:ext cx="11255991" cy="4024125"/>
          </a:xfrm>
        </p:spPr>
        <p:txBody>
          <a:bodyPr/>
          <a:lstStyle/>
          <a:p>
            <a:r>
              <a:rPr lang="en-US" dirty="0">
                <a:solidFill>
                  <a:srgbClr val="FF0000"/>
                </a:solidFill>
                <a:latin typeface="Times New Roman" panose="02020603050405020304" pitchFamily="18" charset="0"/>
                <a:cs typeface="Times New Roman" panose="02020603050405020304" pitchFamily="18" charset="0"/>
              </a:rPr>
              <a:t>February 1942 </a:t>
            </a:r>
          </a:p>
          <a:p>
            <a:r>
              <a:rPr lang="en-US" dirty="0">
                <a:solidFill>
                  <a:srgbClr val="FF0000"/>
                </a:solidFill>
                <a:latin typeface="Times New Roman" panose="02020603050405020304" pitchFamily="18" charset="0"/>
                <a:cs typeface="Times New Roman" panose="02020603050405020304" pitchFamily="18" charset="0"/>
              </a:rPr>
              <a:t>Naval intelligence advise California to steel themselves from a Japanese Attack</a:t>
            </a:r>
          </a:p>
          <a:p>
            <a:r>
              <a:rPr lang="en-US" dirty="0">
                <a:solidFill>
                  <a:srgbClr val="FF0000"/>
                </a:solidFill>
                <a:latin typeface="Times New Roman" panose="02020603050405020304" pitchFamily="18" charset="0"/>
                <a:cs typeface="Times New Roman" panose="02020603050405020304" pitchFamily="18" charset="0"/>
              </a:rPr>
              <a:t> A Japanese submarine surface off the coast of Santa Barbara, Ca fires shots at an oil refinery.</a:t>
            </a:r>
          </a:p>
          <a:p>
            <a:r>
              <a:rPr lang="en-US" dirty="0">
                <a:solidFill>
                  <a:srgbClr val="FF0000"/>
                </a:solidFill>
                <a:latin typeface="Times New Roman" panose="02020603050405020304" pitchFamily="18" charset="0"/>
                <a:cs typeface="Times New Roman" panose="02020603050405020304" pitchFamily="18" charset="0"/>
              </a:rPr>
              <a:t>Military Radar picked up that enemy contact was approaching Los Angeles</a:t>
            </a:r>
          </a:p>
          <a:p>
            <a:r>
              <a:rPr lang="en-US" dirty="0">
                <a:solidFill>
                  <a:srgbClr val="FF0000"/>
                </a:solidFill>
                <a:latin typeface="Times New Roman" panose="02020603050405020304" pitchFamily="18" charset="0"/>
                <a:cs typeface="Times New Roman" panose="02020603050405020304" pitchFamily="18" charset="0"/>
              </a:rPr>
              <a:t> Troops’ manned aircraft guns and searchlights were pointing at the skies</a:t>
            </a:r>
          </a:p>
          <a:p>
            <a:r>
              <a:rPr lang="en-US" dirty="0">
                <a:solidFill>
                  <a:srgbClr val="FF0000"/>
                </a:solidFill>
                <a:latin typeface="Times New Roman" panose="02020603050405020304" pitchFamily="18" charset="0"/>
                <a:cs typeface="Times New Roman" panose="02020603050405020304" pitchFamily="18" charset="0"/>
              </a:rPr>
              <a:t> An unidentified object was discovered, and troops began to fire.</a:t>
            </a:r>
          </a:p>
          <a:p>
            <a:r>
              <a:rPr lang="en-US" dirty="0">
                <a:solidFill>
                  <a:srgbClr val="FF0000"/>
                </a:solidFill>
                <a:latin typeface="Times New Roman" panose="02020603050405020304" pitchFamily="18" charset="0"/>
                <a:cs typeface="Times New Roman" panose="02020603050405020304" pitchFamily="18" charset="0"/>
              </a:rPr>
              <a:t>No injuries or plane crashes.</a:t>
            </a:r>
          </a:p>
          <a:p>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3257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18FF-DC88-81F4-FC70-D03732808A16}"/>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D5AD02B-AC71-5E0C-FE68-9D03889072A9}"/>
              </a:ext>
            </a:extLst>
          </p:cNvPr>
          <p:cNvSpPr>
            <a:spLocks noGrp="1"/>
          </p:cNvSpPr>
          <p:nvPr>
            <p:ph sz="half" idx="2"/>
          </p:nvPr>
        </p:nvSpPr>
        <p:spPr/>
        <p:txBody>
          <a:bodyPr/>
          <a:lstStyle/>
          <a:p>
            <a:endParaRPr lang="en-US"/>
          </a:p>
        </p:txBody>
      </p:sp>
      <p:pic>
        <p:nvPicPr>
          <p:cNvPr id="28674" name="Picture 2">
            <a:extLst>
              <a:ext uri="{FF2B5EF4-FFF2-40B4-BE49-F238E27FC236}">
                <a16:creationId xmlns:a16="http://schemas.microsoft.com/office/drawing/2014/main" id="{B096614E-3E41-6744-2FFF-512E32724AA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9717" y="235973"/>
            <a:ext cx="11621728" cy="650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32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9DF24B7-B1F3-21B8-292F-A470B73EAA9D}"/>
              </a:ext>
            </a:extLst>
          </p:cNvPr>
          <p:cNvSpPr>
            <a:spLocks noGrp="1"/>
          </p:cNvSpPr>
          <p:nvPr>
            <p:ph type="title"/>
          </p:nvPr>
        </p:nvSpPr>
        <p:spPr>
          <a:xfrm>
            <a:off x="619759" y="764373"/>
            <a:ext cx="6257291" cy="1293028"/>
          </a:xfrm>
        </p:spPr>
        <p:txBody>
          <a:bodyPr vert="horz" lIns="91440" tIns="45720" rIns="91440" bIns="45720" rtlCol="0" anchor="ctr">
            <a:normAutofit/>
          </a:bodyPr>
          <a:lstStyle/>
          <a:p>
            <a:r>
              <a:rPr lang="en-US" dirty="0">
                <a:solidFill>
                  <a:srgbClr val="FF0000"/>
                </a:solidFill>
                <a:latin typeface="Times New Roman" panose="02020603050405020304" pitchFamily="18" charset="0"/>
                <a:cs typeface="Times New Roman" panose="02020603050405020304" pitchFamily="18" charset="0"/>
              </a:rPr>
              <a:t>Domestic impact during ww2</a:t>
            </a:r>
          </a:p>
        </p:txBody>
      </p:sp>
      <p:sp>
        <p:nvSpPr>
          <p:cNvPr id="3" name="Content Placeholder 2">
            <a:extLst>
              <a:ext uri="{FF2B5EF4-FFF2-40B4-BE49-F238E27FC236}">
                <a16:creationId xmlns:a16="http://schemas.microsoft.com/office/drawing/2014/main" id="{053E31B0-5ECC-982E-6507-26C854D09A9A}"/>
              </a:ext>
            </a:extLst>
          </p:cNvPr>
          <p:cNvSpPr>
            <a:spLocks noGrp="1"/>
          </p:cNvSpPr>
          <p:nvPr>
            <p:ph sz="half" idx="1"/>
          </p:nvPr>
        </p:nvSpPr>
        <p:spPr>
          <a:xfrm>
            <a:off x="619760" y="2194560"/>
            <a:ext cx="6257290" cy="4024125"/>
          </a:xfrm>
        </p:spPr>
        <p:txBody>
          <a:bodyPr vert="horz" lIns="91440" tIns="45720" rIns="91440" bIns="45720" rtlCol="0">
            <a:normAutofit/>
          </a:bodyPr>
          <a:lstStyle/>
          <a:p>
            <a:r>
              <a:rPr lang="en-US" sz="1900" dirty="0"/>
              <a:t> </a:t>
            </a:r>
            <a:r>
              <a:rPr lang="en-US" sz="1900" dirty="0">
                <a:solidFill>
                  <a:srgbClr val="FF0000"/>
                </a:solidFill>
                <a:latin typeface="Times New Roman" panose="02020603050405020304" pitchFamily="18" charset="0"/>
                <a:cs typeface="Times New Roman" panose="02020603050405020304" pitchFamily="18" charset="0"/>
              </a:rPr>
              <a:t>The Roosevelt administration created the War Production Board</a:t>
            </a:r>
          </a:p>
          <a:p>
            <a:r>
              <a:rPr lang="en-US" sz="1900" dirty="0">
                <a:solidFill>
                  <a:srgbClr val="FF0000"/>
                </a:solidFill>
                <a:latin typeface="Times New Roman" panose="02020603050405020304" pitchFamily="18" charset="0"/>
                <a:cs typeface="Times New Roman" panose="02020603050405020304" pitchFamily="18" charset="0"/>
              </a:rPr>
              <a:t> The War Production Board is responsible for allocating materials and fuel</a:t>
            </a:r>
          </a:p>
          <a:p>
            <a:r>
              <a:rPr lang="en-US" sz="1900" dirty="0">
                <a:solidFill>
                  <a:srgbClr val="FF0000"/>
                </a:solidFill>
                <a:latin typeface="Times New Roman" panose="02020603050405020304" pitchFamily="18" charset="0"/>
                <a:cs typeface="Times New Roman" panose="02020603050405020304" pitchFamily="18" charset="0"/>
              </a:rPr>
              <a:t>Halt on nonessential goods. (automobiles)</a:t>
            </a:r>
          </a:p>
          <a:p>
            <a:r>
              <a:rPr lang="en-US" sz="1900" dirty="0">
                <a:solidFill>
                  <a:srgbClr val="FF0000"/>
                </a:solidFill>
                <a:latin typeface="Times New Roman" panose="02020603050405020304" pitchFamily="18" charset="0"/>
                <a:cs typeface="Times New Roman" panose="02020603050405020304" pitchFamily="18" charset="0"/>
              </a:rPr>
              <a:t>Civilian industrial plants produce war goods in great quantities.</a:t>
            </a:r>
          </a:p>
          <a:p>
            <a:r>
              <a:rPr lang="en-US" sz="1900" dirty="0">
                <a:solidFill>
                  <a:srgbClr val="FF0000"/>
                </a:solidFill>
                <a:latin typeface="Times New Roman" panose="02020603050405020304" pitchFamily="18" charset="0"/>
                <a:cs typeface="Times New Roman" panose="02020603050405020304" pitchFamily="18" charset="0"/>
              </a:rPr>
              <a:t> Automobile manufacturers produced great numbers of military vehicles and aircraft.</a:t>
            </a:r>
          </a:p>
          <a:p>
            <a:r>
              <a:rPr lang="en-US" sz="1900" dirty="0">
                <a:solidFill>
                  <a:srgbClr val="FF0000"/>
                </a:solidFill>
                <a:latin typeface="Times New Roman" panose="02020603050405020304" pitchFamily="18" charset="0"/>
                <a:cs typeface="Times New Roman" panose="02020603050405020304" pitchFamily="18" charset="0"/>
              </a:rPr>
              <a:t>Food rationing was encouraged- sugar, meat, butter, and fruits required coupons.</a:t>
            </a:r>
          </a:p>
          <a:p>
            <a:r>
              <a:rPr lang="en-US" sz="1900" dirty="0">
                <a:solidFill>
                  <a:srgbClr val="FF0000"/>
                </a:solidFill>
                <a:latin typeface="Times New Roman" panose="02020603050405020304" pitchFamily="18" charset="0"/>
                <a:cs typeface="Times New Roman" panose="02020603050405020304" pitchFamily="18" charset="0"/>
              </a:rPr>
              <a:t>Planted Victory Gardens</a:t>
            </a:r>
          </a:p>
          <a:p>
            <a:endParaRPr lang="en-US" sz="1900" dirty="0"/>
          </a:p>
          <a:p>
            <a:endParaRPr lang="en-US" sz="1900" dirty="0"/>
          </a:p>
        </p:txBody>
      </p:sp>
      <p:sp useBgFill="1">
        <p:nvSpPr>
          <p:cNvPr id="12" name="Rectangle 11">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plant_victory_garden">
            <a:extLst>
              <a:ext uri="{FF2B5EF4-FFF2-40B4-BE49-F238E27FC236}">
                <a16:creationId xmlns:a16="http://schemas.microsoft.com/office/drawing/2014/main" id="{DDF6C56F-3C2B-EA89-92E3-85FC5051A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51"/>
          <a:stretch/>
        </p:blipFill>
        <p:spPr bwMode="auto">
          <a:xfrm>
            <a:off x="7519416" y="10"/>
            <a:ext cx="4672584" cy="6857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24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577CC7-6B96-4908-84E4-0D2AC01834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ectangle 11">
            <a:extLst>
              <a:ext uri="{FF2B5EF4-FFF2-40B4-BE49-F238E27FC236}">
                <a16:creationId xmlns:a16="http://schemas.microsoft.com/office/drawing/2014/main" id="{44D325B9-0BD0-4861-BD19-A3EBDF138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0C56EA4-F8C1-468B-A169-5601A2CFEB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F46C5019-2A5C-84E1-1281-D1018E2AEFDE}"/>
              </a:ext>
            </a:extLst>
          </p:cNvPr>
          <p:cNvSpPr>
            <a:spLocks noGrp="1"/>
          </p:cNvSpPr>
          <p:nvPr>
            <p:ph type="title"/>
          </p:nvPr>
        </p:nvSpPr>
        <p:spPr>
          <a:xfrm>
            <a:off x="685800" y="764373"/>
            <a:ext cx="6751948" cy="1293028"/>
          </a:xfrm>
        </p:spPr>
        <p:txBody>
          <a:bodyPr vert="horz" lIns="91440" tIns="45720" rIns="91440" bIns="45720" rtlCol="0" anchor="ctr">
            <a:normAutofit/>
          </a:bodyPr>
          <a:lstStyle/>
          <a:p>
            <a:r>
              <a:rPr lang="en-US" dirty="0">
                <a:solidFill>
                  <a:srgbClr val="FF0000"/>
                </a:solidFill>
                <a:latin typeface="Times New Roman" panose="02020603050405020304" pitchFamily="18" charset="0"/>
                <a:cs typeface="Times New Roman" panose="02020603050405020304" pitchFamily="18" charset="0"/>
              </a:rPr>
              <a:t>Women found jobs</a:t>
            </a:r>
          </a:p>
        </p:txBody>
      </p:sp>
      <p:sp>
        <p:nvSpPr>
          <p:cNvPr id="3" name="Content Placeholder 2">
            <a:extLst>
              <a:ext uri="{FF2B5EF4-FFF2-40B4-BE49-F238E27FC236}">
                <a16:creationId xmlns:a16="http://schemas.microsoft.com/office/drawing/2014/main" id="{1B501115-A4CD-2EFF-003D-D3F8F507C970}"/>
              </a:ext>
            </a:extLst>
          </p:cNvPr>
          <p:cNvSpPr>
            <a:spLocks noGrp="1"/>
          </p:cNvSpPr>
          <p:nvPr>
            <p:ph sz="half" idx="1"/>
          </p:nvPr>
        </p:nvSpPr>
        <p:spPr>
          <a:xfrm>
            <a:off x="685800" y="2194560"/>
            <a:ext cx="6770802" cy="4024125"/>
          </a:xfrm>
        </p:spPr>
        <p:txBody>
          <a:bodyPr vert="horz" lIns="91440" tIns="45720" rIns="91440" bIns="45720" rtlCol="0">
            <a:normAutofit/>
          </a:bodyPr>
          <a:lstStyle/>
          <a:p>
            <a:r>
              <a:rPr lang="en-US" dirty="0">
                <a:solidFill>
                  <a:srgbClr val="FF0000"/>
                </a:solidFill>
                <a:latin typeface="Times New Roman" panose="02020603050405020304" pitchFamily="18" charset="0"/>
                <a:cs typeface="Times New Roman" panose="02020603050405020304" pitchFamily="18" charset="0"/>
              </a:rPr>
              <a:t>216,000 serve in the Arm forces</a:t>
            </a:r>
          </a:p>
          <a:p>
            <a:r>
              <a:rPr lang="en-US" dirty="0">
                <a:solidFill>
                  <a:srgbClr val="FF0000"/>
                </a:solidFill>
                <a:latin typeface="Times New Roman" panose="02020603050405020304" pitchFamily="18" charset="0"/>
                <a:cs typeface="Times New Roman" panose="02020603050405020304" pitchFamily="18" charset="0"/>
              </a:rPr>
              <a:t>U.S government campaign to lure women into the workforce</a:t>
            </a:r>
          </a:p>
          <a:p>
            <a:r>
              <a:rPr lang="en-US" dirty="0">
                <a:solidFill>
                  <a:srgbClr val="FF0000"/>
                </a:solidFill>
                <a:latin typeface="Times New Roman" panose="02020603050405020304" pitchFamily="18" charset="0"/>
                <a:cs typeface="Times New Roman" panose="02020603050405020304" pitchFamily="18" charset="0"/>
              </a:rPr>
              <a:t>“Rosie the Riveter”</a:t>
            </a:r>
          </a:p>
          <a:p>
            <a:endParaRPr lang="en-US" dirty="0">
              <a:solidFill>
                <a:srgbClr val="FF0000"/>
              </a:solidFill>
              <a:latin typeface="Times New Roman" panose="02020603050405020304" pitchFamily="18" charset="0"/>
              <a:cs typeface="Times New Roman" panose="02020603050405020304" pitchFamily="18" charset="0"/>
            </a:endParaRPr>
          </a:p>
          <a:p>
            <a:r>
              <a:rPr lang="en-US" altLang="en-US" dirty="0">
                <a:solidFill>
                  <a:srgbClr val="FF0000"/>
                </a:solidFill>
                <a:latin typeface="Times New Roman" panose="02020603050405020304" pitchFamily="18" charset="0"/>
                <a:cs typeface="Times New Roman" panose="02020603050405020304" pitchFamily="18" charset="0"/>
              </a:rPr>
              <a:t>Pilots, factories, nurses, etc.</a:t>
            </a:r>
          </a:p>
          <a:p>
            <a:r>
              <a:rPr lang="en-US" altLang="en-US" dirty="0">
                <a:solidFill>
                  <a:srgbClr val="FF0000"/>
                </a:solidFill>
                <a:latin typeface="Times New Roman" panose="02020603050405020304" pitchFamily="18" charset="0"/>
                <a:cs typeface="Times New Roman" panose="02020603050405020304" pitchFamily="18" charset="0"/>
              </a:rPr>
              <a:t>Enjoy economic independence</a:t>
            </a:r>
          </a:p>
          <a:p>
            <a:r>
              <a:rPr lang="en-US" dirty="0">
                <a:solidFill>
                  <a:srgbClr val="FF0000"/>
                </a:solidFill>
                <a:latin typeface="Times New Roman" panose="02020603050405020304" pitchFamily="18" charset="0"/>
                <a:cs typeface="Times New Roman" panose="02020603050405020304" pitchFamily="18" charset="0"/>
              </a:rPr>
              <a:t>By the end of the war 18 million women entered the workforce.</a:t>
            </a:r>
          </a:p>
        </p:txBody>
      </p:sp>
      <p:sp>
        <p:nvSpPr>
          <p:cNvPr id="16" name="Rounded Rectangle 14">
            <a:extLst>
              <a:ext uri="{FF2B5EF4-FFF2-40B4-BE49-F238E27FC236}">
                <a16:creationId xmlns:a16="http://schemas.microsoft.com/office/drawing/2014/main" id="{BC44D435-ED06-478C-BBED-B09C47E62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8475" y="1075591"/>
            <a:ext cx="3303482"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2" descr="rosie">
            <a:extLst>
              <a:ext uri="{FF2B5EF4-FFF2-40B4-BE49-F238E27FC236}">
                <a16:creationId xmlns:a16="http://schemas.microsoft.com/office/drawing/2014/main" id="{1C934DA5-57EC-E536-00F3-BD04A98E136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90" r="22419"/>
          <a:stretch/>
        </p:blipFill>
        <p:spPr bwMode="auto">
          <a:xfrm>
            <a:off x="8400446" y="1336566"/>
            <a:ext cx="2699540" cy="4607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49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59C9-19AE-CCAF-ABB3-B63223142F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71205C-C5B6-0F7E-2FC2-4BBAE8A095D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037850E-F978-3706-CB8B-BFC4C6D080C0}"/>
              </a:ext>
            </a:extLst>
          </p:cNvPr>
          <p:cNvSpPr>
            <a:spLocks noGrp="1"/>
          </p:cNvSpPr>
          <p:nvPr>
            <p:ph sz="half" idx="2"/>
          </p:nvPr>
        </p:nvSpPr>
        <p:spPr/>
        <p:txBody>
          <a:bodyPr/>
          <a:lstStyle/>
          <a:p>
            <a:endParaRPr lang="en-US"/>
          </a:p>
        </p:txBody>
      </p:sp>
      <p:pic>
        <p:nvPicPr>
          <p:cNvPr id="35842" name="Picture 2">
            <a:extLst>
              <a:ext uri="{FF2B5EF4-FFF2-40B4-BE49-F238E27FC236}">
                <a16:creationId xmlns:a16="http://schemas.microsoft.com/office/drawing/2014/main" id="{7A472C20-F7AE-0A86-60DA-59E394234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817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709D-FB9C-16ED-B8DC-F41D2061B7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0FC836-50AD-247C-A35D-3082E72813E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B9432E6-B81B-D38F-8008-E70BFA888CFB}"/>
              </a:ext>
            </a:extLst>
          </p:cNvPr>
          <p:cNvSpPr>
            <a:spLocks noGrp="1"/>
          </p:cNvSpPr>
          <p:nvPr>
            <p:ph sz="half" idx="2"/>
          </p:nvPr>
        </p:nvSpPr>
        <p:spPr/>
        <p:txBody>
          <a:bodyPr/>
          <a:lstStyle/>
          <a:p>
            <a:endParaRPr lang="en-US"/>
          </a:p>
        </p:txBody>
      </p:sp>
      <p:pic>
        <p:nvPicPr>
          <p:cNvPr id="34818" name="Picture 2">
            <a:extLst>
              <a:ext uri="{FF2B5EF4-FFF2-40B4-BE49-F238E27FC236}">
                <a16:creationId xmlns:a16="http://schemas.microsoft.com/office/drawing/2014/main" id="{1B5014F7-1C7E-2161-CD11-C14FA6D04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09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E57-65A3-6A71-C4A7-CBB3AB0B86F1}"/>
              </a:ext>
            </a:extLst>
          </p:cNvPr>
          <p:cNvSpPr>
            <a:spLocks noGrp="1"/>
          </p:cNvSpPr>
          <p:nvPr>
            <p:ph type="title"/>
          </p:nvPr>
        </p:nvSpPr>
        <p:spPr/>
        <p:txBody>
          <a:bodyPr/>
          <a:lstStyle/>
          <a:p>
            <a:r>
              <a:rPr lang="en-US">
                <a:solidFill>
                  <a:srgbClr val="00FF00"/>
                </a:solidFill>
                <a:latin typeface="Times New Roman" panose="02020603050405020304" pitchFamily="18" charset="0"/>
                <a:cs typeface="Times New Roman" panose="02020603050405020304" pitchFamily="18" charset="0"/>
              </a:rPr>
              <a:t>A. Phillip Randolph</a:t>
            </a:r>
            <a:endParaRPr lang="en-US" dirty="0">
              <a:solidFill>
                <a:srgbClr val="00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76716B-9BC0-CF53-EE20-168954DDCE3D}"/>
              </a:ext>
            </a:extLst>
          </p:cNvPr>
          <p:cNvSpPr>
            <a:spLocks noGrp="1"/>
          </p:cNvSpPr>
          <p:nvPr>
            <p:ph sz="half"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Black workers were denied defense jobs</a:t>
            </a:r>
          </a:p>
          <a:p>
            <a:r>
              <a:rPr lang="en-US" dirty="0">
                <a:solidFill>
                  <a:srgbClr val="FF0000"/>
                </a:solidFill>
                <a:latin typeface="Times New Roman" panose="02020603050405020304" pitchFamily="18" charset="0"/>
                <a:cs typeface="Times New Roman" panose="02020603050405020304" pitchFamily="18" charset="0"/>
              </a:rPr>
              <a:t>Believe blacks could not be trained for complex mechanic jobs for aircraft construction.</a:t>
            </a:r>
          </a:p>
          <a:p>
            <a:r>
              <a:rPr lang="en-US" dirty="0">
                <a:solidFill>
                  <a:srgbClr val="FF0000"/>
                </a:solidFill>
                <a:latin typeface="Times New Roman" panose="02020603050405020304" pitchFamily="18" charset="0"/>
                <a:cs typeface="Times New Roman" panose="02020603050405020304" pitchFamily="18" charset="0"/>
              </a:rPr>
              <a:t>Created the Brotherhood of Sleeping Car Porters to fight discrimination.</a:t>
            </a:r>
          </a:p>
          <a:p>
            <a:r>
              <a:rPr lang="en-US" dirty="0">
                <a:solidFill>
                  <a:srgbClr val="FF0000"/>
                </a:solidFill>
                <a:latin typeface="Times New Roman" panose="02020603050405020304" pitchFamily="18" charset="0"/>
                <a:cs typeface="Times New Roman" panose="02020603050405020304" pitchFamily="18" charset="0"/>
              </a:rPr>
              <a:t>Met Roosevelt in Sept. 1940</a:t>
            </a:r>
          </a:p>
          <a:p>
            <a:r>
              <a:rPr lang="en-US" dirty="0">
                <a:solidFill>
                  <a:srgbClr val="FF0000"/>
                </a:solidFill>
                <a:latin typeface="Times New Roman" panose="02020603050405020304" pitchFamily="18" charset="0"/>
                <a:cs typeface="Times New Roman" panose="02020603050405020304" pitchFamily="18" charset="0"/>
              </a:rPr>
              <a:t>Urging to end discrimination practices with gov. contracts</a:t>
            </a:r>
          </a:p>
          <a:p>
            <a:r>
              <a:rPr lang="en-US" dirty="0">
                <a:solidFill>
                  <a:srgbClr val="FF0000"/>
                </a:solidFill>
                <a:latin typeface="Times New Roman" panose="02020603050405020304" pitchFamily="18" charset="0"/>
                <a:cs typeface="Times New Roman" panose="02020603050405020304" pitchFamily="18" charset="0"/>
              </a:rPr>
              <a:t>Decline request</a:t>
            </a:r>
          </a:p>
        </p:txBody>
      </p:sp>
      <p:pic>
        <p:nvPicPr>
          <p:cNvPr id="32770" name="Picture 2">
            <a:extLst>
              <a:ext uri="{FF2B5EF4-FFF2-40B4-BE49-F238E27FC236}">
                <a16:creationId xmlns:a16="http://schemas.microsoft.com/office/drawing/2014/main" id="{BADFE0BC-8DDC-5712-9EA6-645F368EE0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7401"/>
            <a:ext cx="5334000" cy="40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72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BED9E-EC57-A3EE-50CF-597BA754774B}"/>
              </a:ext>
            </a:extLst>
          </p:cNvPr>
          <p:cNvSpPr>
            <a:spLocks noGrp="1"/>
          </p:cNvSpPr>
          <p:nvPr>
            <p:ph type="title"/>
          </p:nvPr>
        </p:nvSpPr>
        <p:spPr/>
        <p:txBody>
          <a:bodyPr/>
          <a:lstStyle/>
          <a:p>
            <a:r>
              <a:rPr lang="en-US" dirty="0">
                <a:solidFill>
                  <a:srgbClr val="00FF00"/>
                </a:solidFill>
                <a:latin typeface="Times New Roman" panose="02020603050405020304" pitchFamily="18" charset="0"/>
                <a:cs typeface="Times New Roman" panose="02020603050405020304" pitchFamily="18" charset="0"/>
              </a:rPr>
              <a:t>March on </a:t>
            </a:r>
            <a:r>
              <a:rPr lang="en-US" dirty="0" err="1">
                <a:solidFill>
                  <a:srgbClr val="00FF00"/>
                </a:solidFill>
                <a:latin typeface="Times New Roman" panose="02020603050405020304" pitchFamily="18" charset="0"/>
                <a:cs typeface="Times New Roman" panose="02020603050405020304" pitchFamily="18" charset="0"/>
              </a:rPr>
              <a:t>washington</a:t>
            </a:r>
            <a:endParaRPr lang="en-US" dirty="0">
              <a:solidFill>
                <a:srgbClr val="00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E6A8445-538C-ED69-11D9-C9A8E6A4E1A3}"/>
              </a:ext>
            </a:extLst>
          </p:cNvPr>
          <p:cNvSpPr>
            <a:spLocks noGrp="1"/>
          </p:cNvSpPr>
          <p:nvPr>
            <p:ph sz="half"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Randolph March on Washington started Jan 1941.</a:t>
            </a:r>
          </a:p>
          <a:p>
            <a:r>
              <a:rPr lang="en-US" dirty="0">
                <a:solidFill>
                  <a:srgbClr val="FF0000"/>
                </a:solidFill>
                <a:latin typeface="Times New Roman" panose="02020603050405020304" pitchFamily="18" charset="0"/>
                <a:cs typeface="Times New Roman" panose="02020603050405020304" pitchFamily="18" charset="0"/>
              </a:rPr>
              <a:t>Roosevelt feared race riots might occur</a:t>
            </a:r>
          </a:p>
          <a:p>
            <a:r>
              <a:rPr lang="en-US" dirty="0">
                <a:solidFill>
                  <a:srgbClr val="FF0000"/>
                </a:solidFill>
                <a:latin typeface="Times New Roman" panose="02020603050405020304" pitchFamily="18" charset="0"/>
                <a:cs typeface="Times New Roman" panose="02020603050405020304" pitchFamily="18" charset="0"/>
              </a:rPr>
              <a:t>Roosevelt issued an executive order to prohibit discrimination on gov. contract jobs.</a:t>
            </a:r>
          </a:p>
          <a:p>
            <a:r>
              <a:rPr lang="en-US" dirty="0">
                <a:solidFill>
                  <a:srgbClr val="FF0000"/>
                </a:solidFill>
                <a:latin typeface="Times New Roman" panose="02020603050405020304" pitchFamily="18" charset="0"/>
                <a:cs typeface="Times New Roman" panose="02020603050405020304" pitchFamily="18" charset="0"/>
              </a:rPr>
              <a:t>March was cancelled </a:t>
            </a:r>
          </a:p>
        </p:txBody>
      </p:sp>
      <p:pic>
        <p:nvPicPr>
          <p:cNvPr id="33794" name="Picture 2">
            <a:extLst>
              <a:ext uri="{FF2B5EF4-FFF2-40B4-BE49-F238E27FC236}">
                <a16:creationId xmlns:a16="http://schemas.microsoft.com/office/drawing/2014/main" id="{6F6940AC-2721-9195-8EDD-E215A259EF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3068" y="2193925"/>
            <a:ext cx="5012263" cy="402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3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C78-7D83-6587-9DCB-7FFD79E6E5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BF9C7A-7B3C-F64A-083A-CE8685926074}"/>
              </a:ext>
            </a:extLst>
          </p:cNvPr>
          <p:cNvSpPr>
            <a:spLocks noGrp="1"/>
          </p:cNvSpPr>
          <p:nvPr>
            <p:ph idx="1"/>
          </p:nvPr>
        </p:nvSpPr>
        <p:spPr/>
        <p:txBody>
          <a:bodyPr/>
          <a:lstStyle/>
          <a:p>
            <a:endParaRPr lang="en-US" dirty="0"/>
          </a:p>
        </p:txBody>
      </p:sp>
      <p:pic>
        <p:nvPicPr>
          <p:cNvPr id="30722" name="Picture 2" descr="Institutional Memory [licensed for non-commercial use only] / The Stock ...">
            <a:extLst>
              <a:ext uri="{FF2B5EF4-FFF2-40B4-BE49-F238E27FC236}">
                <a16:creationId xmlns:a16="http://schemas.microsoft.com/office/drawing/2014/main" id="{FED16A97-2489-7B07-9797-DD8F944C7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6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B6A7-DF58-8FA6-7055-117126FFFE53}"/>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Internment</a:t>
            </a:r>
          </a:p>
        </p:txBody>
      </p:sp>
      <p:sp>
        <p:nvSpPr>
          <p:cNvPr id="3" name="Content Placeholder 2">
            <a:extLst>
              <a:ext uri="{FF2B5EF4-FFF2-40B4-BE49-F238E27FC236}">
                <a16:creationId xmlns:a16="http://schemas.microsoft.com/office/drawing/2014/main" id="{6EF18FA1-D4C6-8A6F-DD5F-6BB1A76FC863}"/>
              </a:ext>
            </a:extLst>
          </p:cNvPr>
          <p:cNvSpPr>
            <a:spLocks noGrp="1"/>
          </p:cNvSpPr>
          <p:nvPr>
            <p:ph sz="half" idx="1"/>
          </p:nvPr>
        </p:nvSpPr>
        <p:spPr/>
        <p:txBody>
          <a:bodyPr>
            <a:normAutofit lnSpcReduction="10000"/>
          </a:bodyPr>
          <a:lstStyle/>
          <a:p>
            <a:r>
              <a:rPr lang="en-US" dirty="0">
                <a:solidFill>
                  <a:srgbClr val="FF0000"/>
                </a:solidFill>
                <a:latin typeface="Times New Roman" panose="02020603050405020304" pitchFamily="18" charset="0"/>
                <a:cs typeface="Times New Roman" panose="02020603050405020304" pitchFamily="18" charset="0"/>
              </a:rPr>
              <a:t> The U.S. worried that the large immigrant population might serve as a security risk.</a:t>
            </a:r>
          </a:p>
          <a:p>
            <a:r>
              <a:rPr lang="en-US" dirty="0">
                <a:solidFill>
                  <a:srgbClr val="FF0000"/>
                </a:solidFill>
                <a:latin typeface="Times New Roman" panose="02020603050405020304" pitchFamily="18" charset="0"/>
                <a:cs typeface="Times New Roman" panose="02020603050405020304" pitchFamily="18" charset="0"/>
              </a:rPr>
              <a:t>Too many Italians and German immigrants.</a:t>
            </a:r>
          </a:p>
          <a:p>
            <a:r>
              <a:rPr lang="en-US" dirty="0">
                <a:solidFill>
                  <a:srgbClr val="FF0000"/>
                </a:solidFill>
                <a:latin typeface="Times New Roman" panose="02020603050405020304" pitchFamily="18" charset="0"/>
                <a:cs typeface="Times New Roman" panose="02020603050405020304" pitchFamily="18" charset="0"/>
              </a:rPr>
              <a:t>Believe the Japanese Americans were loyal to Japan.</a:t>
            </a:r>
          </a:p>
          <a:p>
            <a:r>
              <a:rPr lang="en-US" dirty="0">
                <a:solidFill>
                  <a:srgbClr val="FF0000"/>
                </a:solidFill>
                <a:latin typeface="Times New Roman" panose="02020603050405020304" pitchFamily="18" charset="0"/>
                <a:cs typeface="Times New Roman" panose="02020603050405020304" pitchFamily="18" charset="0"/>
              </a:rPr>
              <a:t>Force into internment camps.</a:t>
            </a:r>
          </a:p>
          <a:p>
            <a:r>
              <a:rPr lang="en-US" dirty="0">
                <a:solidFill>
                  <a:srgbClr val="FF0000"/>
                </a:solidFill>
                <a:latin typeface="Times New Roman" panose="02020603050405020304" pitchFamily="18" charset="0"/>
                <a:cs typeface="Times New Roman" panose="02020603050405020304" pitchFamily="18" charset="0"/>
              </a:rPr>
              <a:t>Many Japanese Americans were removed from the west coast states</a:t>
            </a:r>
          </a:p>
          <a:p>
            <a:r>
              <a:rPr lang="en-US" dirty="0">
                <a:solidFill>
                  <a:srgbClr val="FF0000"/>
                </a:solidFill>
                <a:latin typeface="Times New Roman" panose="02020603050405020304" pitchFamily="18" charset="0"/>
                <a:cs typeface="Times New Roman" panose="02020603050405020304" pitchFamily="18" charset="0"/>
              </a:rPr>
              <a:t>Internment camps </a:t>
            </a:r>
            <a:r>
              <a:rPr lang="en-US">
                <a:solidFill>
                  <a:srgbClr val="FF0000"/>
                </a:solidFill>
                <a:latin typeface="Times New Roman" panose="02020603050405020304" pitchFamily="18" charset="0"/>
                <a:cs typeface="Times New Roman" panose="02020603050405020304" pitchFamily="18" charset="0"/>
              </a:rPr>
              <a:t>were in the </a:t>
            </a:r>
            <a:r>
              <a:rPr lang="en-US" dirty="0">
                <a:solidFill>
                  <a:srgbClr val="FF0000"/>
                </a:solidFill>
                <a:latin typeface="Times New Roman" panose="02020603050405020304" pitchFamily="18" charset="0"/>
                <a:cs typeface="Times New Roman" panose="02020603050405020304" pitchFamily="18" charset="0"/>
              </a:rPr>
              <a:t>desert regions.</a:t>
            </a:r>
          </a:p>
          <a:p>
            <a:r>
              <a:rPr lang="en-US" dirty="0">
                <a:solidFill>
                  <a:srgbClr val="FF0000"/>
                </a:solidFill>
                <a:latin typeface="Times New Roman" panose="02020603050405020304" pitchFamily="18" charset="0"/>
                <a:cs typeface="Times New Roman" panose="02020603050405020304" pitchFamily="18" charset="0"/>
              </a:rPr>
              <a:t>Released early 1945</a:t>
            </a:r>
          </a:p>
        </p:txBody>
      </p:sp>
      <p:pic>
        <p:nvPicPr>
          <p:cNvPr id="5" name="Picture 11" descr="http://education.eastwestcenter.org/asiapacificed/ph2006/PH2006projects/7_clip_image001.jpg">
            <a:extLst>
              <a:ext uri="{FF2B5EF4-FFF2-40B4-BE49-F238E27FC236}">
                <a16:creationId xmlns:a16="http://schemas.microsoft.com/office/drawing/2014/main" id="{6F3973C6-12AE-5AA7-DD13-E4ACF8227AF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8065"/>
          <a:stretch>
            <a:fillRect/>
          </a:stretch>
        </p:blipFill>
        <p:spPr bwMode="auto">
          <a:xfrm>
            <a:off x="6172200" y="2516770"/>
            <a:ext cx="5334000" cy="337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5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D451-FDEA-63DE-CD2D-589AD3F44E75}"/>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7CD7F3F9-C243-38F2-E9E9-3198372811D3}"/>
              </a:ext>
            </a:extLst>
          </p:cNvPr>
          <p:cNvSpPr>
            <a:spLocks noGrp="1"/>
          </p:cNvSpPr>
          <p:nvPr>
            <p:ph sz="half" idx="2"/>
          </p:nvPr>
        </p:nvSpPr>
        <p:spPr/>
        <p:txBody>
          <a:bodyPr/>
          <a:lstStyle/>
          <a:p>
            <a:endParaRPr lang="en-US"/>
          </a:p>
        </p:txBody>
      </p:sp>
      <p:pic>
        <p:nvPicPr>
          <p:cNvPr id="36866" name="Picture 2" descr="5 things to know about Arizona's World War II internment camps">
            <a:extLst>
              <a:ext uri="{FF2B5EF4-FFF2-40B4-BE49-F238E27FC236}">
                <a16:creationId xmlns:a16="http://schemas.microsoft.com/office/drawing/2014/main" id="{A6FC43EB-2FDB-DBFF-E709-463F420BDFF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5800" y="764372"/>
            <a:ext cx="10820400" cy="545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265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78F5-D4A5-B55B-F34E-1F82D3F272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0615A5-D730-6938-2F8F-5FD298ECD6C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A629AE1-0FA4-3F56-67DB-562B9A0E97D7}"/>
              </a:ext>
            </a:extLst>
          </p:cNvPr>
          <p:cNvSpPr>
            <a:spLocks noGrp="1"/>
          </p:cNvSpPr>
          <p:nvPr>
            <p:ph sz="half" idx="2"/>
          </p:nvPr>
        </p:nvSpPr>
        <p:spPr/>
        <p:txBody>
          <a:bodyPr/>
          <a:lstStyle/>
          <a:p>
            <a:endParaRPr lang="en-US"/>
          </a:p>
        </p:txBody>
      </p:sp>
      <p:pic>
        <p:nvPicPr>
          <p:cNvPr id="37890" name="Picture 2" descr="Japanese Internment Camps War Relocation Authority Photos | Public ...">
            <a:extLst>
              <a:ext uri="{FF2B5EF4-FFF2-40B4-BE49-F238E27FC236}">
                <a16:creationId xmlns:a16="http://schemas.microsoft.com/office/drawing/2014/main" id="{AA05A599-B072-3807-021E-B0203B8CE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1957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docProps/app.xml><?xml version="1.0" encoding="utf-8"?>
<Properties xmlns="http://schemas.openxmlformats.org/officeDocument/2006/extended-properties" xmlns:vt="http://schemas.openxmlformats.org/officeDocument/2006/docPropsVTypes">
  <Template>Vapor Trail</Template>
  <TotalTime>25606</TotalTime>
  <Words>2282</Words>
  <Application>Microsoft Office PowerPoint</Application>
  <PresentationFormat>Widescreen</PresentationFormat>
  <Paragraphs>282</Paragraphs>
  <Slides>92</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Arial</vt:lpstr>
      <vt:lpstr>Century Gothic</vt:lpstr>
      <vt:lpstr>Times New Roman</vt:lpstr>
      <vt:lpstr>Wingdings 2</vt:lpstr>
      <vt:lpstr>Vapor Trail</vt:lpstr>
      <vt:lpstr>The Great Depression</vt:lpstr>
      <vt:lpstr>Causes of the Great Depression</vt:lpstr>
      <vt:lpstr>PowerPoint Presentation</vt:lpstr>
      <vt:lpstr>PowerPoint Presentation</vt:lpstr>
      <vt:lpstr>Stock Market Crash of 1929</vt:lpstr>
      <vt:lpstr>PowerPoint Presentation</vt:lpstr>
      <vt:lpstr>PowerPoint Presentation</vt:lpstr>
      <vt:lpstr>PowerPoint Presentation</vt:lpstr>
      <vt:lpstr>PowerPoint Presentation</vt:lpstr>
      <vt:lpstr>Unemployment </vt:lpstr>
      <vt:lpstr>PowerPoint Presentation</vt:lpstr>
      <vt:lpstr>PowerPoint Presentation</vt:lpstr>
      <vt:lpstr>PowerPoint Presentation</vt:lpstr>
      <vt:lpstr>The Dust Bowl</vt:lpstr>
      <vt:lpstr>PowerPoint Presentation</vt:lpstr>
      <vt:lpstr>PowerPoint Presentation</vt:lpstr>
      <vt:lpstr>PowerPoint Presentation</vt:lpstr>
      <vt:lpstr>PowerPoint Presentation</vt:lpstr>
      <vt:lpstr>PowerPoint Presentation</vt:lpstr>
      <vt:lpstr>The Dust Bowl (western migration)</vt:lpstr>
      <vt:lpstr>PowerPoint Presentation</vt:lpstr>
      <vt:lpstr>PowerPoint Presentation</vt:lpstr>
      <vt:lpstr>Hoover’s negative impact on the Great Depression</vt:lpstr>
      <vt:lpstr>PowerPoint Presentation</vt:lpstr>
      <vt:lpstr>PowerPoint Presentation</vt:lpstr>
      <vt:lpstr>PowerPoint Presentation</vt:lpstr>
      <vt:lpstr>Election of 1932</vt:lpstr>
      <vt:lpstr>Election of 1832</vt:lpstr>
      <vt:lpstr>The new deal</vt:lpstr>
      <vt:lpstr>First one hundred days in office</vt:lpstr>
      <vt:lpstr>2125 0</vt:lpstr>
      <vt:lpstr>Alphabet Organizations created</vt:lpstr>
      <vt:lpstr>PowerPoint Presentation</vt:lpstr>
      <vt:lpstr>Alphabet organizations</vt:lpstr>
      <vt:lpstr>PowerPoint Presentation</vt:lpstr>
      <vt:lpstr>Social Security Act/ Second New Deal</vt:lpstr>
      <vt:lpstr>New Deal Criticism </vt:lpstr>
      <vt:lpstr>Eleanor Roosevelt </vt:lpstr>
      <vt:lpstr>PowerPoint Presentation</vt:lpstr>
      <vt:lpstr>World war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AXIS POWERS VS. ALLIES POWERS</vt:lpstr>
      <vt:lpstr>Early beginnings of Wwii </vt:lpstr>
      <vt:lpstr>United states involvement </vt:lpstr>
      <vt:lpstr>Japan’s goals </vt:lpstr>
      <vt:lpstr>Pearl Harbor</vt:lpstr>
      <vt:lpstr>PowerPoint Presentation</vt:lpstr>
      <vt:lpstr>PowerPoint Presentation</vt:lpstr>
      <vt:lpstr>PowerPoint Presentation</vt:lpstr>
      <vt:lpstr>PowerPoint Presentation</vt:lpstr>
      <vt:lpstr>European theater</vt:lpstr>
      <vt:lpstr>Invasion of Normandy </vt:lpstr>
      <vt:lpstr>PowerPoint Presentation</vt:lpstr>
      <vt:lpstr>PowerPoint Presentation</vt:lpstr>
      <vt:lpstr>PowerPoint Presentation</vt:lpstr>
      <vt:lpstr>Battle of berlin</vt:lpstr>
      <vt:lpstr>PowerPoint Presentation</vt:lpstr>
      <vt:lpstr>PowerPoint Presentation</vt:lpstr>
      <vt:lpstr>PowerPoint Presentation</vt:lpstr>
      <vt:lpstr>Pacific theater</vt:lpstr>
      <vt:lpstr>PowerPoint Presentation</vt:lpstr>
      <vt:lpstr>PowerPoint Presentation</vt:lpstr>
      <vt:lpstr>PowerPoint Presentation</vt:lpstr>
      <vt:lpstr>PowerPoint Presentation</vt:lpstr>
      <vt:lpstr>PowerPoint Presentation</vt:lpstr>
      <vt:lpstr>Battle of midway</vt:lpstr>
      <vt:lpstr>Manhattan project</vt:lpstr>
      <vt:lpstr>Was it worth it?</vt:lpstr>
      <vt:lpstr>PowerPoint Presentation</vt:lpstr>
      <vt:lpstr>Atomic bomb</vt:lpstr>
      <vt:lpstr>PowerPoint Presentation</vt:lpstr>
      <vt:lpstr>PowerPoint Presentation</vt:lpstr>
      <vt:lpstr>PowerPoint Presentation</vt:lpstr>
      <vt:lpstr>PowerPoint Presentation</vt:lpstr>
      <vt:lpstr>PowerPoint Presentation</vt:lpstr>
      <vt:lpstr>Battle of Los Angeles</vt:lpstr>
      <vt:lpstr>PowerPoint Presentation</vt:lpstr>
      <vt:lpstr>Domestic impact during ww2</vt:lpstr>
      <vt:lpstr>Women found jobs</vt:lpstr>
      <vt:lpstr>PowerPoint Presentation</vt:lpstr>
      <vt:lpstr>PowerPoint Presentation</vt:lpstr>
      <vt:lpstr>A. Phillip Randolph</vt:lpstr>
      <vt:lpstr>March on washington</vt:lpstr>
      <vt:lpstr>Internment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Depression</dc:title>
  <dc:creator>Lewisbran956@Gmail.com</dc:creator>
  <cp:lastModifiedBy>Lewisbran956@Gmail.com</cp:lastModifiedBy>
  <cp:revision>5</cp:revision>
  <dcterms:created xsi:type="dcterms:W3CDTF">2024-03-14T12:39:51Z</dcterms:created>
  <dcterms:modified xsi:type="dcterms:W3CDTF">2024-04-10T12:37:38Z</dcterms:modified>
</cp:coreProperties>
</file>